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5143500" type="screen16x9"/>
  <p:notesSz cx="6799263" cy="9929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49">
          <p15:clr>
            <a:srgbClr val="A4A3A4"/>
          </p15:clr>
        </p15:guide>
        <p15:guide id="2" pos="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5697"/>
    <a:srgbClr val="83C55B"/>
    <a:srgbClr val="0070C0"/>
    <a:srgbClr val="000000"/>
    <a:srgbClr val="D0E6CF"/>
    <a:srgbClr val="0096C8"/>
    <a:srgbClr val="0092D4"/>
    <a:srgbClr val="00A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2842" autoAdjust="0"/>
  </p:normalViewPr>
  <p:slideViewPr>
    <p:cSldViewPr snapToGrid="0" showGuides="1">
      <p:cViewPr varScale="1">
        <p:scale>
          <a:sx n="154" d="100"/>
          <a:sy n="154" d="100"/>
        </p:scale>
        <p:origin x="366" y="126"/>
      </p:cViewPr>
      <p:guideLst>
        <p:guide orient="horz" pos="2749"/>
        <p:guide pos="12"/>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4.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27" Type="http://schemas.openxmlformats.org/officeDocument/2006/relationships/customXml" Target="../customXml/item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CFE5F691-4DA6-4E7E-88E0-0B0E5F6DDD4C}" type="datetimeFigureOut">
              <a:rPr lang="sv-SE" smtClean="0"/>
              <a:t>2020-10-08</a:t>
            </a:fld>
            <a:endParaRPr lang="sv-SE"/>
          </a:p>
        </p:txBody>
      </p:sp>
      <p:sp>
        <p:nvSpPr>
          <p:cNvPr id="4" name="Platshållare för bildobjekt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FB0CB7F7-2DE7-442F-B621-87F2D8E04FE8}" type="slidenum">
              <a:rPr lang="sv-SE" smtClean="0"/>
              <a:t>‹#›</a:t>
            </a:fld>
            <a:endParaRPr lang="sv-SE"/>
          </a:p>
        </p:txBody>
      </p:sp>
    </p:spTree>
    <p:extLst>
      <p:ext uri="{BB962C8B-B14F-4D97-AF65-F5344CB8AC3E}">
        <p14:creationId xmlns:p14="http://schemas.microsoft.com/office/powerpoint/2010/main" val="795747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nual för mall">
    <p:spTree>
      <p:nvGrpSpPr>
        <p:cNvPr id="1" name=""/>
        <p:cNvGrpSpPr/>
        <p:nvPr/>
      </p:nvGrpSpPr>
      <p:grpSpPr>
        <a:xfrm>
          <a:off x="0" y="0"/>
          <a:ext cx="0" cy="0"/>
          <a:chOff x="0" y="0"/>
          <a:chExt cx="0" cy="0"/>
        </a:xfrm>
      </p:grpSpPr>
      <p:sp>
        <p:nvSpPr>
          <p:cNvPr id="4" name="Platshållare för text 12"/>
          <p:cNvSpPr txBox="1">
            <a:spLocks/>
          </p:cNvSpPr>
          <p:nvPr userDrawn="1"/>
        </p:nvSpPr>
        <p:spPr>
          <a:xfrm>
            <a:off x="1046759" y="1884385"/>
            <a:ext cx="3551646" cy="1027480"/>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buNone/>
            </a:pPr>
            <a:r>
              <a:rPr lang="sv-SE" sz="1400" b="1" kern="0" dirty="0" smtClean="0">
                <a:solidFill>
                  <a:srgbClr val="155697"/>
                </a:solidFill>
              </a:rPr>
              <a:t>Skapa ny sida</a:t>
            </a:r>
          </a:p>
          <a:p>
            <a:pPr marL="285750" indent="-285750">
              <a:spcBef>
                <a:spcPts val="160"/>
              </a:spcBef>
            </a:pPr>
            <a:r>
              <a:rPr lang="sv-SE" sz="1200" b="0" u="none" kern="0" dirty="0" smtClean="0"/>
              <a:t>I menyn </a:t>
            </a:r>
            <a:r>
              <a:rPr lang="sv-SE" sz="1200" b="1" u="none" kern="0" dirty="0" smtClean="0"/>
              <a:t>Start</a:t>
            </a:r>
            <a:r>
              <a:rPr lang="sv-SE" sz="1200" b="1" u="none" kern="0" baseline="0" dirty="0" smtClean="0"/>
              <a:t> </a:t>
            </a:r>
            <a:r>
              <a:rPr lang="sv-SE" sz="1200" b="0" u="none" kern="0" baseline="0" dirty="0" smtClean="0"/>
              <a:t>hittar du</a:t>
            </a:r>
            <a:r>
              <a:rPr lang="sv-SE" sz="1200" b="1" u="none" kern="0" baseline="0" dirty="0" smtClean="0"/>
              <a:t> </a:t>
            </a:r>
            <a:r>
              <a:rPr lang="sv-SE" sz="1200" b="0" i="1" u="none" kern="0" baseline="0" dirty="0" smtClean="0"/>
              <a:t>Ny bild</a:t>
            </a:r>
            <a:r>
              <a:rPr lang="sv-SE" sz="1200" b="0" u="none" kern="0" baseline="0" dirty="0" smtClean="0"/>
              <a:t>.</a:t>
            </a:r>
            <a:r>
              <a:rPr lang="sv-SE" sz="1200" b="0" u="none" kern="0" dirty="0" smtClean="0"/>
              <a:t> </a:t>
            </a:r>
          </a:p>
          <a:p>
            <a:pPr marL="285750" indent="-285750">
              <a:spcBef>
                <a:spcPts val="160"/>
              </a:spcBef>
            </a:pPr>
            <a:r>
              <a:rPr lang="sv-SE" sz="1200" i="0" u="none" kern="0" dirty="0" smtClean="0"/>
              <a:t>Klicka på pilen</a:t>
            </a:r>
            <a:r>
              <a:rPr lang="sv-SE" sz="1200" i="0" u="none" kern="0" baseline="0" dirty="0" smtClean="0"/>
              <a:t> och välj den </a:t>
            </a:r>
            <a:r>
              <a:rPr lang="sv-SE" sz="1200" i="0" u="none" kern="0" baseline="0" dirty="0" err="1" smtClean="0"/>
              <a:t>sidmall</a:t>
            </a:r>
            <a:r>
              <a:rPr lang="sv-SE" sz="1200" i="0" u="none" kern="0" baseline="0" dirty="0" smtClean="0"/>
              <a:t> du behöver.</a:t>
            </a:r>
            <a:endParaRPr lang="sv-SE" sz="1400" i="0" u="none" kern="0" baseline="0" dirty="0" smtClean="0"/>
          </a:p>
          <a:p>
            <a:endParaRPr lang="sv-SE" sz="1400" i="0" u="none" kern="0" baseline="0" dirty="0" smtClean="0"/>
          </a:p>
          <a:p>
            <a:endParaRPr lang="sv-SE" sz="1400" i="0" u="none" kern="0" baseline="0" dirty="0" smtClean="0"/>
          </a:p>
          <a:p>
            <a:endParaRPr lang="sv-SE" sz="1400" i="0" u="none" kern="0" baseline="0" dirty="0" smtClean="0"/>
          </a:p>
          <a:p>
            <a:pPr marL="228600" marR="0" indent="-228600" algn="l" defTabSz="762000" rtl="0" eaLnBrk="1" fontAlgn="base" latinLnBrk="0" hangingPunct="1">
              <a:lnSpc>
                <a:spcPct val="100000"/>
              </a:lnSpc>
              <a:spcBef>
                <a:spcPts val="160"/>
              </a:spcBef>
              <a:spcAft>
                <a:spcPct val="0"/>
              </a:spcAft>
              <a:buClr>
                <a:schemeClr val="tx2"/>
              </a:buClr>
              <a:buSzTx/>
              <a:buFont typeface="+mj-lt"/>
              <a:buAutoNum type="arabicPeriod"/>
              <a:tabLst/>
              <a:defRPr/>
            </a:pPr>
            <a:endParaRPr lang="sv-SE" sz="1200" kern="0" dirty="0" smtClean="0"/>
          </a:p>
          <a:p>
            <a:pPr marL="0" indent="0">
              <a:buNone/>
            </a:pPr>
            <a:endParaRPr lang="sv-SE" sz="1200" kern="0" dirty="0" smtClean="0"/>
          </a:p>
          <a:p>
            <a:pPr marL="0" indent="0">
              <a:buNone/>
            </a:pPr>
            <a:endParaRPr lang="sv-SE" sz="1200" kern="0" dirty="0" smtClean="0"/>
          </a:p>
          <a:p>
            <a:pPr marL="0" indent="0">
              <a:buNone/>
            </a:pPr>
            <a:endParaRPr lang="sv-SE" sz="1200" kern="0" dirty="0" smtClean="0"/>
          </a:p>
          <a:p>
            <a:pPr marL="0" indent="0">
              <a:buNone/>
            </a:pPr>
            <a:endParaRPr lang="sv-SE" sz="1200" kern="0" dirty="0"/>
          </a:p>
          <a:p>
            <a:endParaRPr lang="sv-SE" sz="1400" kern="0" dirty="0" smtClean="0"/>
          </a:p>
        </p:txBody>
      </p:sp>
      <p:sp>
        <p:nvSpPr>
          <p:cNvPr id="5" name="Rubrik 8"/>
          <p:cNvSpPr txBox="1">
            <a:spLocks/>
          </p:cNvSpPr>
          <p:nvPr userDrawn="1"/>
        </p:nvSpPr>
        <p:spPr>
          <a:xfrm>
            <a:off x="1034250" y="581288"/>
            <a:ext cx="5619750" cy="465534"/>
          </a:xfrm>
          <a:prstGeom prst="rect">
            <a:avLst/>
          </a:prstGeom>
        </p:spPr>
        <p:txBody>
          <a:bodyPr/>
          <a:lstStyle>
            <a:lvl1pPr algn="l" defTabSz="762000" rtl="0" eaLnBrk="1" fontAlgn="base" hangingPunct="1">
              <a:spcBef>
                <a:spcPct val="0"/>
              </a:spcBef>
              <a:spcAft>
                <a:spcPct val="0"/>
              </a:spcAft>
              <a:defRPr sz="2800" b="1">
                <a:solidFill>
                  <a:srgbClr val="0070C0"/>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a:lstStyle>
          <a:p>
            <a:r>
              <a:rPr lang="sv-SE" kern="0" dirty="0" smtClean="0"/>
              <a:t>Våra nya mallar</a:t>
            </a:r>
            <a:endParaRPr lang="sv-SE" kern="0" dirty="0"/>
          </a:p>
        </p:txBody>
      </p:sp>
      <p:grpSp>
        <p:nvGrpSpPr>
          <p:cNvPr id="17" name="Grupp 16"/>
          <p:cNvGrpSpPr/>
          <p:nvPr userDrawn="1"/>
        </p:nvGrpSpPr>
        <p:grpSpPr>
          <a:xfrm>
            <a:off x="1153326" y="2947015"/>
            <a:ext cx="1761936" cy="992330"/>
            <a:chOff x="1545535" y="1656085"/>
            <a:chExt cx="1990725" cy="1085850"/>
          </a:xfrm>
        </p:grpSpPr>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5535" y="1656085"/>
              <a:ext cx="1990725" cy="1085850"/>
            </a:xfrm>
            <a:prstGeom prst="rect">
              <a:avLst/>
            </a:prstGeom>
            <a:ln>
              <a:solidFill>
                <a:schemeClr val="tx1"/>
              </a:solidFill>
            </a:ln>
          </p:spPr>
        </p:pic>
        <p:sp>
          <p:nvSpPr>
            <p:cNvPr id="2" name="Ellips 1"/>
            <p:cNvSpPr/>
            <p:nvPr userDrawn="1"/>
          </p:nvSpPr>
          <p:spPr bwMode="auto">
            <a:xfrm>
              <a:off x="2647464" y="2404704"/>
              <a:ext cx="152380" cy="152380"/>
            </a:xfrm>
            <a:prstGeom prst="ellipse">
              <a:avLst/>
            </a:prstGeom>
            <a:noFill/>
            <a:ln w="12700" cap="flat" cmpd="sng" algn="ctr">
              <a:solidFill>
                <a:schemeClr val="accent4"/>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600" b="0" i="0" u="none" strike="noStrike" cap="none" normalizeH="0" baseline="0" smtClean="0">
                <a:ln>
                  <a:noFill/>
                </a:ln>
                <a:solidFill>
                  <a:schemeClr val="tx1"/>
                </a:solidFill>
                <a:effectLst/>
                <a:latin typeface="Arial" charset="0"/>
              </a:endParaRPr>
            </a:p>
          </p:txBody>
        </p:sp>
      </p:grpSp>
      <p:grpSp>
        <p:nvGrpSpPr>
          <p:cNvPr id="49" name="Grupp 48"/>
          <p:cNvGrpSpPr/>
          <p:nvPr userDrawn="1"/>
        </p:nvGrpSpPr>
        <p:grpSpPr>
          <a:xfrm>
            <a:off x="4584348" y="2911864"/>
            <a:ext cx="1761936" cy="999291"/>
            <a:chOff x="1563890" y="3912629"/>
            <a:chExt cx="1990725" cy="1085850"/>
          </a:xfrm>
        </p:grpSpPr>
        <p:pic>
          <p:nvPicPr>
            <p:cNvPr id="30" name="Bildobjekt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3890" y="3912629"/>
              <a:ext cx="1990725" cy="1085850"/>
            </a:xfrm>
            <a:prstGeom prst="rect">
              <a:avLst/>
            </a:prstGeom>
            <a:ln>
              <a:solidFill>
                <a:schemeClr val="tx1"/>
              </a:solidFill>
            </a:ln>
          </p:spPr>
        </p:pic>
        <p:sp>
          <p:nvSpPr>
            <p:cNvPr id="44" name="Rektangel 43"/>
            <p:cNvSpPr/>
            <p:nvPr userDrawn="1"/>
          </p:nvSpPr>
          <p:spPr bwMode="auto">
            <a:xfrm>
              <a:off x="2802016" y="4183582"/>
              <a:ext cx="736413" cy="215328"/>
            </a:xfrm>
            <a:prstGeom prst="rect">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600" b="0" i="0" u="none" strike="noStrike" cap="none" normalizeH="0" baseline="0" smtClean="0">
                <a:ln>
                  <a:noFill/>
                </a:ln>
                <a:noFill/>
                <a:effectLst/>
                <a:latin typeface="Arial" charset="0"/>
              </a:endParaRPr>
            </a:p>
          </p:txBody>
        </p:sp>
      </p:grpSp>
      <p:sp>
        <p:nvSpPr>
          <p:cNvPr id="15" name="Rektangel 14"/>
          <p:cNvSpPr/>
          <p:nvPr userDrawn="1"/>
        </p:nvSpPr>
        <p:spPr>
          <a:xfrm>
            <a:off x="4501299" y="1884384"/>
            <a:ext cx="4572000" cy="913070"/>
          </a:xfrm>
          <a:prstGeom prst="rect">
            <a:avLst/>
          </a:prstGeom>
        </p:spPr>
        <p:txBody>
          <a:bodyPr>
            <a:spAutoFit/>
          </a:bodyPr>
          <a:lstStyle/>
          <a:p>
            <a:pPr marL="0" indent="0">
              <a:buNone/>
            </a:pPr>
            <a:r>
              <a:rPr lang="sv-SE" sz="1400" b="1" kern="0" dirty="0" smtClean="0">
                <a:solidFill>
                  <a:srgbClr val="155697"/>
                </a:solidFill>
              </a:rPr>
              <a:t>Ändra mall på en befintlig sida</a:t>
            </a:r>
          </a:p>
          <a:p>
            <a:pPr marL="171450" indent="-171450">
              <a:spcBef>
                <a:spcPts val="160"/>
              </a:spcBef>
              <a:buFont typeface="Arial" panose="020B0604020202020204" pitchFamily="34" charset="0"/>
              <a:buChar char="•"/>
            </a:pPr>
            <a:r>
              <a:rPr lang="sv-SE" sz="1200" b="0" u="none" kern="0" dirty="0" smtClean="0"/>
              <a:t>Markera den sida i presentationen som du </a:t>
            </a:r>
            <a:br>
              <a:rPr lang="sv-SE" sz="1200" b="0" u="none" kern="0" dirty="0" smtClean="0"/>
            </a:br>
            <a:r>
              <a:rPr lang="sv-SE" sz="1200" b="0" u="none" kern="0" dirty="0" smtClean="0"/>
              <a:t>vill byta </a:t>
            </a:r>
            <a:r>
              <a:rPr lang="sv-SE" sz="1200" b="0" u="none" kern="0" dirty="0" err="1" smtClean="0"/>
              <a:t>sidmall</a:t>
            </a:r>
            <a:r>
              <a:rPr lang="sv-SE" sz="1200" b="0" u="none" kern="0" dirty="0" smtClean="0"/>
              <a:t> på. </a:t>
            </a:r>
          </a:p>
          <a:p>
            <a:pPr marL="171450" marR="0" indent="-171450" algn="l" defTabSz="762000" rtl="0" eaLnBrk="1" fontAlgn="base" latinLnBrk="0" hangingPunct="1">
              <a:lnSpc>
                <a:spcPct val="100000"/>
              </a:lnSpc>
              <a:spcBef>
                <a:spcPts val="160"/>
              </a:spcBef>
              <a:spcAft>
                <a:spcPct val="0"/>
              </a:spcAft>
              <a:buClr>
                <a:schemeClr val="tx2"/>
              </a:buClr>
              <a:buSzTx/>
              <a:buFont typeface="Arial" panose="020B0604020202020204" pitchFamily="34" charset="0"/>
              <a:buChar char="•"/>
              <a:tabLst/>
              <a:defRPr/>
            </a:pPr>
            <a:r>
              <a:rPr lang="sv-SE" sz="1200" b="0" u="none" kern="0" dirty="0" smtClean="0"/>
              <a:t>Gå</a:t>
            </a:r>
            <a:r>
              <a:rPr lang="sv-SE" sz="1200" b="0" u="none" kern="0" baseline="0" dirty="0" smtClean="0"/>
              <a:t> upp till menyn </a:t>
            </a:r>
            <a:r>
              <a:rPr lang="sv-SE" sz="1200" b="1" u="none" kern="0" dirty="0" smtClean="0"/>
              <a:t>Start</a:t>
            </a:r>
            <a:r>
              <a:rPr lang="sv-SE" sz="1200" b="1" u="none" kern="0" baseline="0" dirty="0" smtClean="0"/>
              <a:t> </a:t>
            </a:r>
            <a:r>
              <a:rPr lang="sv-SE" sz="1200" b="0" u="none" kern="0" baseline="0" dirty="0" smtClean="0"/>
              <a:t>och välj</a:t>
            </a:r>
            <a:r>
              <a:rPr lang="sv-SE" sz="1200" b="1" u="none" kern="0" baseline="0" dirty="0" smtClean="0"/>
              <a:t> </a:t>
            </a:r>
            <a:r>
              <a:rPr lang="sv-SE" sz="1200" b="0" i="1" u="none" kern="0" baseline="0" dirty="0" smtClean="0"/>
              <a:t>Layout</a:t>
            </a:r>
            <a:r>
              <a:rPr lang="sv-SE" sz="1200" b="0" u="none" kern="0" baseline="0" dirty="0" smtClean="0"/>
              <a:t>.</a:t>
            </a:r>
            <a:r>
              <a:rPr lang="sv-SE" sz="1200" b="0" u="none" kern="0" dirty="0" smtClean="0"/>
              <a:t> </a:t>
            </a:r>
          </a:p>
        </p:txBody>
      </p:sp>
      <p:sp>
        <p:nvSpPr>
          <p:cNvPr id="11" name="Platshållare för text 12"/>
          <p:cNvSpPr txBox="1">
            <a:spLocks/>
          </p:cNvSpPr>
          <p:nvPr userDrawn="1"/>
        </p:nvSpPr>
        <p:spPr>
          <a:xfrm>
            <a:off x="1051491" y="1139021"/>
            <a:ext cx="6419585" cy="691441"/>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spcBef>
                <a:spcPts val="160"/>
              </a:spcBef>
              <a:buNone/>
            </a:pPr>
            <a:r>
              <a:rPr lang="sv-SE" sz="1200" b="1" i="0" u="none" kern="0" baseline="0" dirty="0" smtClean="0"/>
              <a:t>Det finns två gemensamma powerpointmallar för organisationen, en blå och en vit. Du hittar båda i VIS. Avsändaren är Region Norrbotten, oavsett vilken division vi tillhör. Använd de befintliga sidmallarna (layout) så långt det är möjligt.</a:t>
            </a:r>
            <a:endParaRPr lang="sv-SE" sz="1400" i="0" u="none" kern="0" baseline="0" dirty="0" smtClean="0"/>
          </a:p>
        </p:txBody>
      </p:sp>
    </p:spTree>
    <p:extLst>
      <p:ext uri="{BB962C8B-B14F-4D97-AF65-F5344CB8AC3E}">
        <p14:creationId xmlns:p14="http://schemas.microsoft.com/office/powerpoint/2010/main" val="38518529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 Helbild">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8467"/>
            <a:ext cx="9144000" cy="5151966"/>
          </a:xfrm>
          <a:prstGeom prst="rect">
            <a:avLst/>
          </a:prstGeom>
        </p:spPr>
        <p:txBody>
          <a:bodyPr/>
          <a:lstStyle>
            <a:lvl1pPr>
              <a:defRPr/>
            </a:lvl1pPr>
          </a:lstStyle>
          <a:p>
            <a:r>
              <a:rPr lang="sv-SE" smtClean="0"/>
              <a:t>Klicka på ikonen för att lägga till en bild</a:t>
            </a:r>
            <a:endParaRPr lang="sv-SE" dirty="0"/>
          </a:p>
        </p:txBody>
      </p:sp>
    </p:spTree>
    <p:extLst>
      <p:ext uri="{BB962C8B-B14F-4D97-AF65-F5344CB8AC3E}">
        <p14:creationId xmlns:p14="http://schemas.microsoft.com/office/powerpoint/2010/main" val="240413252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 Helbild med text ovanpå">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0"/>
            <a:ext cx="9144000" cy="5151966"/>
          </a:xfrm>
          <a:prstGeom prst="rect">
            <a:avLst/>
          </a:prstGeom>
        </p:spPr>
        <p:txBody>
          <a:bodyPr/>
          <a:lstStyle>
            <a:lvl1pPr>
              <a:defRPr/>
            </a:lvl1pPr>
          </a:lstStyle>
          <a:p>
            <a:r>
              <a:rPr lang="sv-SE" smtClean="0"/>
              <a:t>Klicka på ikonen för att lägga till en bild</a:t>
            </a:r>
            <a:endParaRPr lang="sv-SE" dirty="0"/>
          </a:p>
        </p:txBody>
      </p:sp>
      <p:sp>
        <p:nvSpPr>
          <p:cNvPr id="2" name="Rubrik 1"/>
          <p:cNvSpPr>
            <a:spLocks noGrp="1"/>
          </p:cNvSpPr>
          <p:nvPr>
            <p:ph type="title"/>
          </p:nvPr>
        </p:nvSpPr>
        <p:spPr>
          <a:xfrm>
            <a:off x="762001" y="734616"/>
            <a:ext cx="3590925" cy="2065734"/>
          </a:xfrm>
          <a:prstGeom prst="rect">
            <a:avLst/>
          </a:prstGeom>
        </p:spPr>
        <p:txBody>
          <a:bodyPr/>
          <a:lstStyle>
            <a:lvl1pPr>
              <a:lnSpc>
                <a:spcPct val="110000"/>
              </a:lnSpc>
              <a:defRPr sz="2400" b="1">
                <a:solidFill>
                  <a:schemeClr val="bg1"/>
                </a:solidFill>
              </a:defRPr>
            </a:lvl1pPr>
          </a:lstStyle>
          <a:p>
            <a:r>
              <a:rPr lang="sv-SE" smtClean="0"/>
              <a:t>Klicka här för att ändra format</a:t>
            </a:r>
            <a:endParaRPr lang="sv-SE" dirty="0"/>
          </a:p>
        </p:txBody>
      </p:sp>
    </p:spTree>
    <p:extLst>
      <p:ext uri="{BB962C8B-B14F-4D97-AF65-F5344CB8AC3E}">
        <p14:creationId xmlns:p14="http://schemas.microsoft.com/office/powerpoint/2010/main" val="1963683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23353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Titel &amp; presentatör">
    <p:spTree>
      <p:nvGrpSpPr>
        <p:cNvPr id="1" name=""/>
        <p:cNvGrpSpPr/>
        <p:nvPr/>
      </p:nvGrpSpPr>
      <p:grpSpPr>
        <a:xfrm>
          <a:off x="0" y="0"/>
          <a:ext cx="0" cy="0"/>
          <a:chOff x="0" y="0"/>
          <a:chExt cx="0" cy="0"/>
        </a:xfrm>
      </p:grpSpPr>
      <p:sp>
        <p:nvSpPr>
          <p:cNvPr id="7" name="Rubrik 1"/>
          <p:cNvSpPr>
            <a:spLocks noGrp="1"/>
          </p:cNvSpPr>
          <p:nvPr>
            <p:ph type="title"/>
          </p:nvPr>
        </p:nvSpPr>
        <p:spPr>
          <a:xfrm>
            <a:off x="1319002" y="1084333"/>
            <a:ext cx="6497905" cy="1011503"/>
          </a:xfrm>
          <a:prstGeom prst="rect">
            <a:avLst/>
          </a:prstGeom>
        </p:spPr>
        <p:txBody>
          <a:bodyPr anchor="b"/>
          <a:lstStyle>
            <a:lvl1pPr algn="ctr">
              <a:defRPr sz="3200" b="1">
                <a:solidFill>
                  <a:srgbClr val="0070C0"/>
                </a:solidFill>
              </a:defRPr>
            </a:lvl1pPr>
          </a:lstStyle>
          <a:p>
            <a:r>
              <a:rPr lang="sv-SE" smtClean="0"/>
              <a:t>Klicka här för att ändra format</a:t>
            </a:r>
            <a:endParaRPr lang="sv-SE" dirty="0"/>
          </a:p>
        </p:txBody>
      </p:sp>
      <p:sp>
        <p:nvSpPr>
          <p:cNvPr id="8" name="Platshållare för text 12"/>
          <p:cNvSpPr>
            <a:spLocks noGrp="1"/>
          </p:cNvSpPr>
          <p:nvPr>
            <p:ph type="body" sz="quarter" idx="14"/>
          </p:nvPr>
        </p:nvSpPr>
        <p:spPr>
          <a:xfrm>
            <a:off x="1319002" y="2127489"/>
            <a:ext cx="6505997" cy="688539"/>
          </a:xfrm>
          <a:prstGeom prst="rect">
            <a:avLst/>
          </a:prstGeom>
        </p:spPr>
        <p:txBody>
          <a:bodyPr anchor="ctr"/>
          <a:lstStyle>
            <a:lvl1pPr marL="0" indent="0" algn="ctr">
              <a:buNone/>
              <a:defRPr sz="2000" b="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sv-SE" smtClean="0"/>
              <a:t>Klicka här för att ändra format på bakgrundstexten</a:t>
            </a:r>
          </a:p>
        </p:txBody>
      </p:sp>
    </p:spTree>
    <p:extLst>
      <p:ext uri="{BB962C8B-B14F-4D97-AF65-F5344CB8AC3E}">
        <p14:creationId xmlns:p14="http://schemas.microsoft.com/office/powerpoint/2010/main" val="22939234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 &amp; text">
    <p:spTree>
      <p:nvGrpSpPr>
        <p:cNvPr id="1" name=""/>
        <p:cNvGrpSpPr/>
        <p:nvPr/>
      </p:nvGrpSpPr>
      <p:grpSpPr>
        <a:xfrm>
          <a:off x="0" y="0"/>
          <a:ext cx="0" cy="0"/>
          <a:chOff x="0" y="0"/>
          <a:chExt cx="0" cy="0"/>
        </a:xfrm>
      </p:grpSpPr>
      <p:sp>
        <p:nvSpPr>
          <p:cNvPr id="11" name="Rubrik 8"/>
          <p:cNvSpPr>
            <a:spLocks noGrp="1"/>
          </p:cNvSpPr>
          <p:nvPr>
            <p:ph type="title"/>
          </p:nvPr>
        </p:nvSpPr>
        <p:spPr>
          <a:xfrm>
            <a:off x="1592722" y="384370"/>
            <a:ext cx="5978095" cy="834016"/>
          </a:xfrm>
          <a:prstGeom prst="rect">
            <a:avLst/>
          </a:prstGeom>
        </p:spPr>
        <p:txBody>
          <a:bodyPr anchor="b" anchorCtr="0"/>
          <a:lstStyle>
            <a:lvl1pPr>
              <a:defRPr sz="2400" b="1" baseline="0">
                <a:solidFill>
                  <a:srgbClr val="0070C0"/>
                </a:solidFill>
              </a:defRPr>
            </a:lvl1pPr>
          </a:lstStyle>
          <a:p>
            <a:r>
              <a:rPr lang="sv-SE" smtClean="0"/>
              <a:t>Klicka här för att ändra format</a:t>
            </a:r>
            <a:endParaRPr lang="sv-SE" dirty="0"/>
          </a:p>
        </p:txBody>
      </p:sp>
      <p:sp>
        <p:nvSpPr>
          <p:cNvPr id="16" name="Platshållare för innehåll 2"/>
          <p:cNvSpPr>
            <a:spLocks noGrp="1"/>
          </p:cNvSpPr>
          <p:nvPr>
            <p:ph sz="half" idx="1"/>
          </p:nvPr>
        </p:nvSpPr>
        <p:spPr>
          <a:xfrm>
            <a:off x="1592722" y="1314954"/>
            <a:ext cx="5978096" cy="3049084"/>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1244556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ara figur eller bild">
    <p:spTree>
      <p:nvGrpSpPr>
        <p:cNvPr id="1" name=""/>
        <p:cNvGrpSpPr/>
        <p:nvPr/>
      </p:nvGrpSpPr>
      <p:grpSpPr>
        <a:xfrm>
          <a:off x="0" y="0"/>
          <a:ext cx="0" cy="0"/>
          <a:chOff x="0" y="0"/>
          <a:chExt cx="0" cy="0"/>
        </a:xfrm>
      </p:grpSpPr>
      <p:sp>
        <p:nvSpPr>
          <p:cNvPr id="16" name="Platshållare för innehåll 2"/>
          <p:cNvSpPr>
            <a:spLocks noGrp="1"/>
          </p:cNvSpPr>
          <p:nvPr>
            <p:ph sz="half" idx="1"/>
          </p:nvPr>
        </p:nvSpPr>
        <p:spPr>
          <a:xfrm>
            <a:off x="1134534" y="355600"/>
            <a:ext cx="6917266" cy="4008437"/>
          </a:xfrm>
          <a:prstGeom prst="rect">
            <a:avLst/>
          </a:prstGeom>
        </p:spPr>
        <p:txBody>
          <a:bodyPr/>
          <a:lstStyle>
            <a:lvl1pPr marL="0" indent="0">
              <a:lnSpc>
                <a:spcPct val="110000"/>
              </a:lnSpc>
              <a:spcBef>
                <a:spcPts val="800"/>
              </a:spcBef>
              <a:buFont typeface="Arial" panose="020B0604020202020204" pitchFamily="34" charset="0"/>
              <a:buNone/>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27367899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Figur och bildtext">
    <p:spTree>
      <p:nvGrpSpPr>
        <p:cNvPr id="1" name=""/>
        <p:cNvGrpSpPr/>
        <p:nvPr/>
      </p:nvGrpSpPr>
      <p:grpSpPr>
        <a:xfrm>
          <a:off x="0" y="0"/>
          <a:ext cx="0" cy="0"/>
          <a:chOff x="0" y="0"/>
          <a:chExt cx="0" cy="0"/>
        </a:xfrm>
      </p:grpSpPr>
      <p:sp>
        <p:nvSpPr>
          <p:cNvPr id="11" name="Rubrik 8"/>
          <p:cNvSpPr>
            <a:spLocks noGrp="1"/>
          </p:cNvSpPr>
          <p:nvPr>
            <p:ph type="title"/>
          </p:nvPr>
        </p:nvSpPr>
        <p:spPr>
          <a:xfrm>
            <a:off x="5494493" y="439043"/>
            <a:ext cx="3197701" cy="607580"/>
          </a:xfrm>
          <a:prstGeom prst="rect">
            <a:avLst/>
          </a:prstGeom>
        </p:spPr>
        <p:txBody>
          <a:bodyPr anchor="b" anchorCtr="0"/>
          <a:lstStyle>
            <a:lvl1pPr>
              <a:defRPr sz="2000" b="1" baseline="0">
                <a:solidFill>
                  <a:srgbClr val="0070C0"/>
                </a:solidFill>
              </a:defRPr>
            </a:lvl1pPr>
          </a:lstStyle>
          <a:p>
            <a:r>
              <a:rPr lang="sv-SE" smtClean="0"/>
              <a:t>Klicka här för att ändra format</a:t>
            </a:r>
            <a:endParaRPr lang="sv-SE" dirty="0"/>
          </a:p>
        </p:txBody>
      </p:sp>
      <p:sp>
        <p:nvSpPr>
          <p:cNvPr id="5" name="Platshållare för innehåll 2"/>
          <p:cNvSpPr>
            <a:spLocks noGrp="1"/>
          </p:cNvSpPr>
          <p:nvPr>
            <p:ph sz="half" idx="1"/>
          </p:nvPr>
        </p:nvSpPr>
        <p:spPr>
          <a:xfrm>
            <a:off x="525982" y="440267"/>
            <a:ext cx="4879497" cy="3923771"/>
          </a:xfrm>
          <a:prstGeom prst="rect">
            <a:avLst/>
          </a:prstGeom>
        </p:spPr>
        <p:txBody>
          <a:bodyPr/>
          <a:lstStyle>
            <a:lvl1pPr marL="0" indent="0">
              <a:spcBef>
                <a:spcPts val="800"/>
              </a:spcBef>
              <a:buFont typeface="Arial" panose="020B0604020202020204" pitchFamily="34" charset="0"/>
              <a:buNone/>
              <a:defRPr sz="1600" baseline="0">
                <a:latin typeface="+mn-lt"/>
              </a:defRPr>
            </a:lvl1pPr>
            <a:lvl2pPr marL="536575" indent="0">
              <a:buNone/>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
        <p:nvSpPr>
          <p:cNvPr id="6" name="Platshållare för innehåll 2"/>
          <p:cNvSpPr>
            <a:spLocks noGrp="1"/>
          </p:cNvSpPr>
          <p:nvPr>
            <p:ph sz="half" idx="10"/>
          </p:nvPr>
        </p:nvSpPr>
        <p:spPr>
          <a:xfrm>
            <a:off x="5494492" y="1065562"/>
            <a:ext cx="3212538" cy="3298475"/>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19610136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 Foto &amp; Text">
    <p:spTree>
      <p:nvGrpSpPr>
        <p:cNvPr id="1" name=""/>
        <p:cNvGrpSpPr/>
        <p:nvPr/>
      </p:nvGrpSpPr>
      <p:grpSpPr>
        <a:xfrm>
          <a:off x="0" y="0"/>
          <a:ext cx="0" cy="0"/>
          <a:chOff x="0" y="0"/>
          <a:chExt cx="0" cy="0"/>
        </a:xfrm>
      </p:grpSpPr>
      <p:sp>
        <p:nvSpPr>
          <p:cNvPr id="3" name="Rektangel 2"/>
          <p:cNvSpPr/>
          <p:nvPr userDrawn="1"/>
        </p:nvSpPr>
        <p:spPr>
          <a:xfrm>
            <a:off x="495300" y="2585971"/>
            <a:ext cx="2009775" cy="938719"/>
          </a:xfrm>
          <a:prstGeom prst="rect">
            <a:avLst/>
          </a:prstGeom>
        </p:spPr>
        <p:txBody>
          <a:bodyPr wrap="square">
            <a:spAutoFit/>
          </a:bodyPr>
          <a:lstStyle/>
          <a:p>
            <a:pPr algn="l"/>
            <a:r>
              <a:rPr lang="sv-SE" sz="1100" dirty="0" smtClean="0"/>
              <a:t>OBS! Om du behöver justera bilden inom ramen – dubbelklicka på bilden och välj verktyget ”Beskär” som dyker upp i menyn. </a:t>
            </a:r>
          </a:p>
        </p:txBody>
      </p:sp>
      <p:sp>
        <p:nvSpPr>
          <p:cNvPr id="2" name="Rubrik 1"/>
          <p:cNvSpPr>
            <a:spLocks noGrp="1"/>
          </p:cNvSpPr>
          <p:nvPr>
            <p:ph type="title"/>
          </p:nvPr>
        </p:nvSpPr>
        <p:spPr>
          <a:xfrm>
            <a:off x="3238500" y="258945"/>
            <a:ext cx="5295900" cy="825388"/>
          </a:xfrm>
          <a:prstGeom prst="rect">
            <a:avLst/>
          </a:prstGeom>
        </p:spPr>
        <p:txBody>
          <a:bodyPr anchor="b"/>
          <a:lstStyle>
            <a:lvl1pPr>
              <a:defRPr sz="2400" b="1">
                <a:solidFill>
                  <a:srgbClr val="0070C0"/>
                </a:solidFill>
              </a:defRPr>
            </a:lvl1pPr>
          </a:lstStyle>
          <a:p>
            <a:r>
              <a:rPr lang="sv-SE" smtClean="0"/>
              <a:t>Klicka här för att ändra format</a:t>
            </a:r>
            <a:endParaRPr lang="sv-SE" dirty="0"/>
          </a:p>
        </p:txBody>
      </p:sp>
      <p:sp>
        <p:nvSpPr>
          <p:cNvPr id="10" name="Platshållare för bild 9"/>
          <p:cNvSpPr>
            <a:spLocks noGrp="1"/>
          </p:cNvSpPr>
          <p:nvPr>
            <p:ph type="pic" sz="quarter" idx="13"/>
          </p:nvPr>
        </p:nvSpPr>
        <p:spPr>
          <a:xfrm>
            <a:off x="0" y="-1"/>
            <a:ext cx="2857500" cy="5143501"/>
          </a:xfrm>
          <a:prstGeom prst="rect">
            <a:avLst/>
          </a:prstGeom>
        </p:spPr>
        <p:txBody>
          <a:bodyPr/>
          <a:lstStyle>
            <a:lvl1pPr>
              <a:defRPr/>
            </a:lvl1pPr>
          </a:lstStyle>
          <a:p>
            <a:r>
              <a:rPr lang="sv-SE" smtClean="0"/>
              <a:t>Klicka på ikonen för att lägga till en bild</a:t>
            </a:r>
            <a:endParaRPr lang="sv-SE" dirty="0"/>
          </a:p>
        </p:txBody>
      </p:sp>
      <p:sp>
        <p:nvSpPr>
          <p:cNvPr id="6" name="Platshållare för innehåll 2"/>
          <p:cNvSpPr>
            <a:spLocks noGrp="1"/>
          </p:cNvSpPr>
          <p:nvPr>
            <p:ph sz="half" idx="10"/>
          </p:nvPr>
        </p:nvSpPr>
        <p:spPr>
          <a:xfrm>
            <a:off x="3234389" y="1168401"/>
            <a:ext cx="5300190" cy="3195638"/>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42576912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Jämförelse">
    <p:spTree>
      <p:nvGrpSpPr>
        <p:cNvPr id="1" name=""/>
        <p:cNvGrpSpPr/>
        <p:nvPr/>
      </p:nvGrpSpPr>
      <p:grpSpPr>
        <a:xfrm>
          <a:off x="0" y="0"/>
          <a:ext cx="0" cy="0"/>
          <a:chOff x="0" y="0"/>
          <a:chExt cx="0" cy="0"/>
        </a:xfrm>
      </p:grpSpPr>
      <p:sp>
        <p:nvSpPr>
          <p:cNvPr id="3" name="Title 1"/>
          <p:cNvSpPr>
            <a:spLocks noGrp="1"/>
          </p:cNvSpPr>
          <p:nvPr>
            <p:ph type="title"/>
          </p:nvPr>
        </p:nvSpPr>
        <p:spPr>
          <a:xfrm>
            <a:off x="672448" y="348300"/>
            <a:ext cx="7550022" cy="742660"/>
          </a:xfrm>
          <a:prstGeom prst="rect">
            <a:avLst/>
          </a:prstGeom>
        </p:spPr>
        <p:txBody>
          <a:bodyPr anchor="ctr" anchorCtr="0"/>
          <a:lstStyle>
            <a:lvl1pPr algn="l">
              <a:defRPr sz="2400" b="1">
                <a:solidFill>
                  <a:srgbClr val="0070C0"/>
                </a:solidFill>
              </a:defRPr>
            </a:lvl1pPr>
          </a:lstStyle>
          <a:p>
            <a:r>
              <a:rPr lang="sv-SE" smtClean="0"/>
              <a:t>Klicka här för att ändra format</a:t>
            </a:r>
            <a:endParaRPr lang="sv-SE" dirty="0"/>
          </a:p>
        </p:txBody>
      </p:sp>
      <p:sp>
        <p:nvSpPr>
          <p:cNvPr id="4" name="Content Placeholder 2"/>
          <p:cNvSpPr>
            <a:spLocks noGrp="1"/>
          </p:cNvSpPr>
          <p:nvPr>
            <p:ph sz="half" idx="1"/>
          </p:nvPr>
        </p:nvSpPr>
        <p:spPr>
          <a:xfrm>
            <a:off x="683211" y="1257840"/>
            <a:ext cx="3557174" cy="3094396"/>
          </a:xfrm>
          <a:prstGeom prst="rect">
            <a:avLst/>
          </a:prstGeom>
        </p:spPr>
        <p:txBody>
          <a:bodyPr/>
          <a:lstStyle>
            <a:lvl1pPr>
              <a:lnSpc>
                <a:spcPct val="80000"/>
              </a:lnSpc>
              <a:defRPr/>
            </a:lvl1pPr>
          </a:lstStyle>
          <a:p>
            <a:pPr lvl="0"/>
            <a:r>
              <a:rPr lang="sv-SE" smtClean="0"/>
              <a:t>Klicka här för att ändra format på bakgrundstexten</a:t>
            </a:r>
          </a:p>
        </p:txBody>
      </p:sp>
      <p:cxnSp>
        <p:nvCxnSpPr>
          <p:cNvPr id="11" name="Straight Connector 10"/>
          <p:cNvCxnSpPr/>
          <p:nvPr userDrawn="1"/>
        </p:nvCxnSpPr>
        <p:spPr bwMode="auto">
          <a:xfrm flipH="1">
            <a:off x="4434107" y="1284703"/>
            <a:ext cx="22878" cy="3056770"/>
          </a:xfrm>
          <a:prstGeom prst="line">
            <a:avLst/>
          </a:prstGeom>
          <a:solidFill>
            <a:schemeClr val="bg1"/>
          </a:solidFill>
          <a:ln w="6350" cap="flat" cmpd="sng" algn="ctr">
            <a:solidFill>
              <a:srgbClr val="6A6C63"/>
            </a:solidFill>
            <a:prstDash val="solid"/>
            <a:round/>
            <a:headEnd type="none" w="sm" len="sm"/>
            <a:tailEnd type="none" w="sm" len="sm"/>
          </a:ln>
          <a:effectLst/>
        </p:spPr>
      </p:cxnSp>
      <p:sp>
        <p:nvSpPr>
          <p:cNvPr id="15" name="Content Placeholder 2"/>
          <p:cNvSpPr>
            <a:spLocks noGrp="1"/>
          </p:cNvSpPr>
          <p:nvPr>
            <p:ph sz="half" idx="10"/>
          </p:nvPr>
        </p:nvSpPr>
        <p:spPr>
          <a:xfrm>
            <a:off x="4665297" y="1257840"/>
            <a:ext cx="3557174" cy="3094396"/>
          </a:xfrm>
          <a:prstGeom prst="rect">
            <a:avLst/>
          </a:prstGeom>
        </p:spPr>
        <p:txBody>
          <a:bodyPr/>
          <a:lstStyle>
            <a:lvl1pPr>
              <a:lnSpc>
                <a:spcPct val="80000"/>
              </a:lnSpc>
              <a:defRPr/>
            </a:lvl1pPr>
          </a:lstStyle>
          <a:p>
            <a:pPr lvl="0"/>
            <a:r>
              <a:rPr lang="sv-SE" smtClean="0"/>
              <a:t>Klicka här för att ändra format på bakgrundstexten</a:t>
            </a:r>
          </a:p>
        </p:txBody>
      </p:sp>
    </p:spTree>
    <p:extLst>
      <p:ext uri="{BB962C8B-B14F-4D97-AF65-F5344CB8AC3E}">
        <p14:creationId xmlns:p14="http://schemas.microsoft.com/office/powerpoint/2010/main" val="123931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 Jämförelse 2">
    <p:spTree>
      <p:nvGrpSpPr>
        <p:cNvPr id="1" name=""/>
        <p:cNvGrpSpPr/>
        <p:nvPr/>
      </p:nvGrpSpPr>
      <p:grpSpPr>
        <a:xfrm>
          <a:off x="0" y="0"/>
          <a:ext cx="0" cy="0"/>
          <a:chOff x="0" y="0"/>
          <a:chExt cx="0" cy="0"/>
        </a:xfrm>
      </p:grpSpPr>
      <p:sp>
        <p:nvSpPr>
          <p:cNvPr id="3" name="Title 1"/>
          <p:cNvSpPr>
            <a:spLocks noGrp="1"/>
          </p:cNvSpPr>
          <p:nvPr>
            <p:ph type="title"/>
          </p:nvPr>
        </p:nvSpPr>
        <p:spPr>
          <a:xfrm>
            <a:off x="672448" y="247552"/>
            <a:ext cx="7560784" cy="774953"/>
          </a:xfrm>
          <a:prstGeom prst="rect">
            <a:avLst/>
          </a:prstGeom>
        </p:spPr>
        <p:txBody>
          <a:bodyPr anchor="ctr" anchorCtr="0"/>
          <a:lstStyle>
            <a:lvl1pPr marL="0" indent="0" algn="l">
              <a:buFontTx/>
              <a:buNone/>
              <a:defRPr sz="2400" b="1">
                <a:solidFill>
                  <a:srgbClr val="0070C0"/>
                </a:solidFill>
              </a:defRPr>
            </a:lvl1pPr>
          </a:lstStyle>
          <a:p>
            <a:r>
              <a:rPr lang="sv-SE" smtClean="0"/>
              <a:t>Klicka här för att ändra format</a:t>
            </a:r>
            <a:endParaRPr lang="sv-SE" dirty="0"/>
          </a:p>
        </p:txBody>
      </p:sp>
      <p:sp>
        <p:nvSpPr>
          <p:cNvPr id="4" name="Content Placeholder 2"/>
          <p:cNvSpPr>
            <a:spLocks noGrp="1"/>
          </p:cNvSpPr>
          <p:nvPr>
            <p:ph sz="half" idx="1"/>
          </p:nvPr>
        </p:nvSpPr>
        <p:spPr>
          <a:xfrm>
            <a:off x="683210" y="1647196"/>
            <a:ext cx="3664797" cy="2699453"/>
          </a:xfrm>
          <a:prstGeom prst="rect">
            <a:avLst/>
          </a:prstGeom>
        </p:spPr>
        <p:txBody>
          <a:bodyPr/>
          <a:lstStyle>
            <a:lvl1pPr>
              <a:lnSpc>
                <a:spcPct val="80000"/>
              </a:lnSpc>
              <a:defRPr/>
            </a:lvl1pPr>
          </a:lstStyle>
          <a:p>
            <a:pPr lvl="0"/>
            <a:r>
              <a:rPr lang="sv-SE" smtClean="0"/>
              <a:t>Klicka här för att ändra format på bakgrundstexten</a:t>
            </a:r>
          </a:p>
        </p:txBody>
      </p:sp>
      <p:sp>
        <p:nvSpPr>
          <p:cNvPr id="5" name="Text Placeholder 2"/>
          <p:cNvSpPr>
            <a:spLocks noGrp="1"/>
          </p:cNvSpPr>
          <p:nvPr>
            <p:ph type="body" idx="11"/>
          </p:nvPr>
        </p:nvSpPr>
        <p:spPr>
          <a:xfrm>
            <a:off x="669464" y="1043308"/>
            <a:ext cx="3702264" cy="481012"/>
          </a:xfrm>
          <a:prstGeom prst="rect">
            <a:avLst/>
          </a:prstGeom>
        </p:spPr>
        <p:txBody>
          <a:bodyPr anchor="ctr" anchorCtr="0"/>
          <a:lstStyle>
            <a:lvl1pPr marL="0" indent="0">
              <a:buNone/>
              <a:defRPr b="1"/>
            </a:lvl1pPr>
          </a:lstStyle>
          <a:p>
            <a:pPr lvl="0"/>
            <a:r>
              <a:rPr lang="sv-SE" smtClean="0"/>
              <a:t>Klicka här för att ändra format på bakgrundstexten</a:t>
            </a:r>
          </a:p>
        </p:txBody>
      </p:sp>
      <p:sp>
        <p:nvSpPr>
          <p:cNvPr id="7" name="Content Placeholder 2"/>
          <p:cNvSpPr>
            <a:spLocks noGrp="1"/>
          </p:cNvSpPr>
          <p:nvPr>
            <p:ph sz="half" idx="12"/>
          </p:nvPr>
        </p:nvSpPr>
        <p:spPr>
          <a:xfrm>
            <a:off x="4555069" y="1648910"/>
            <a:ext cx="3690650" cy="2699453"/>
          </a:xfrm>
          <a:prstGeom prst="rect">
            <a:avLst/>
          </a:prstGeom>
        </p:spPr>
        <p:txBody>
          <a:bodyPr/>
          <a:lstStyle>
            <a:lvl1pPr>
              <a:lnSpc>
                <a:spcPct val="80000"/>
              </a:lnSpc>
              <a:defRPr/>
            </a:lvl1pPr>
          </a:lstStyle>
          <a:p>
            <a:pPr lvl="0"/>
            <a:r>
              <a:rPr lang="sv-SE" smtClean="0"/>
              <a:t>Klicka här för att ändra format på bakgrundstexten</a:t>
            </a:r>
          </a:p>
        </p:txBody>
      </p:sp>
      <p:sp>
        <p:nvSpPr>
          <p:cNvPr id="8" name="Text Placeholder 2"/>
          <p:cNvSpPr>
            <a:spLocks noGrp="1"/>
          </p:cNvSpPr>
          <p:nvPr>
            <p:ph type="body" idx="13"/>
          </p:nvPr>
        </p:nvSpPr>
        <p:spPr>
          <a:xfrm>
            <a:off x="4564979" y="1045022"/>
            <a:ext cx="3680739" cy="481012"/>
          </a:xfrm>
          <a:prstGeom prst="rect">
            <a:avLst/>
          </a:prstGeom>
        </p:spPr>
        <p:txBody>
          <a:bodyPr anchor="ctr" anchorCtr="0"/>
          <a:lstStyle>
            <a:lvl1pPr marL="0" indent="0">
              <a:buNone/>
              <a:defRPr b="1"/>
            </a:lvl1pPr>
          </a:lstStyle>
          <a:p>
            <a:pPr lvl="0"/>
            <a:r>
              <a:rPr lang="sv-SE" smtClean="0"/>
              <a:t>Klicka här för att ändra format på bakgrundstexten</a:t>
            </a:r>
          </a:p>
        </p:txBody>
      </p:sp>
      <p:cxnSp>
        <p:nvCxnSpPr>
          <p:cNvPr id="9" name="Rak 8"/>
          <p:cNvCxnSpPr/>
          <p:nvPr userDrawn="1"/>
        </p:nvCxnSpPr>
        <p:spPr bwMode="auto">
          <a:xfrm>
            <a:off x="677333" y="1591733"/>
            <a:ext cx="3691467" cy="0"/>
          </a:xfrm>
          <a:prstGeom prst="line">
            <a:avLst/>
          </a:prstGeom>
          <a:solidFill>
            <a:schemeClr val="bg1"/>
          </a:solidFill>
          <a:ln w="6350" cap="flat" cmpd="sng" algn="ctr">
            <a:solidFill>
              <a:schemeClr val="tx1"/>
            </a:solidFill>
            <a:prstDash val="solid"/>
            <a:round/>
            <a:headEnd type="none" w="sm" len="sm"/>
            <a:tailEnd type="none" w="sm" len="sm"/>
          </a:ln>
          <a:effectLst/>
        </p:spPr>
      </p:cxnSp>
      <p:cxnSp>
        <p:nvCxnSpPr>
          <p:cNvPr id="10" name="Rak 9"/>
          <p:cNvCxnSpPr/>
          <p:nvPr userDrawn="1"/>
        </p:nvCxnSpPr>
        <p:spPr bwMode="auto">
          <a:xfrm>
            <a:off x="4555068" y="1591733"/>
            <a:ext cx="3691467" cy="0"/>
          </a:xfrm>
          <a:prstGeom prst="line">
            <a:avLst/>
          </a:prstGeom>
          <a:solidFill>
            <a:schemeClr val="bg1"/>
          </a:solidFill>
          <a:ln w="635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0964244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 Bild med bildtex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792288" y="3743833"/>
            <a:ext cx="5486400" cy="603250"/>
          </a:xfrm>
          <a:prstGeom prst="rect">
            <a:avLst/>
          </a:prstGeom>
        </p:spPr>
        <p:txBody>
          <a:bodyPr anchor="t" anchorCtr="0"/>
          <a:lstStyle>
            <a:lvl1pPr marL="0" indent="0">
              <a:lnSpc>
                <a:spcPct val="110000"/>
              </a:lnSpc>
              <a:buNone/>
              <a:defRPr/>
            </a:lvl1pPr>
          </a:lstStyle>
          <a:p>
            <a:pPr lvl="0"/>
            <a:r>
              <a:rPr lang="sv-SE" smtClean="0"/>
              <a:t>Klicka här för att ändra format på bakgrundstexten</a:t>
            </a:r>
          </a:p>
        </p:txBody>
      </p:sp>
      <p:sp>
        <p:nvSpPr>
          <p:cNvPr id="5" name="Title 1"/>
          <p:cNvSpPr>
            <a:spLocks noGrp="1"/>
          </p:cNvSpPr>
          <p:nvPr>
            <p:ph type="title"/>
          </p:nvPr>
        </p:nvSpPr>
        <p:spPr>
          <a:xfrm>
            <a:off x="1792288" y="3315204"/>
            <a:ext cx="5486400" cy="425450"/>
          </a:xfrm>
          <a:prstGeom prst="rect">
            <a:avLst/>
          </a:prstGeom>
        </p:spPr>
        <p:txBody>
          <a:bodyPr anchor="b" anchorCtr="0"/>
          <a:lstStyle>
            <a:lvl1pPr>
              <a:defRPr sz="1600" b="1"/>
            </a:lvl1pPr>
          </a:lstStyle>
          <a:p>
            <a:r>
              <a:rPr lang="sv-SE" smtClean="0"/>
              <a:t>Klicka här för att ändra format</a:t>
            </a:r>
            <a:endParaRPr lang="sv-SE" dirty="0"/>
          </a:p>
        </p:txBody>
      </p:sp>
      <p:sp>
        <p:nvSpPr>
          <p:cNvPr id="6" name="Content Placeholder 2"/>
          <p:cNvSpPr>
            <a:spLocks noGrp="1"/>
          </p:cNvSpPr>
          <p:nvPr>
            <p:ph sz="half" idx="1"/>
          </p:nvPr>
        </p:nvSpPr>
        <p:spPr>
          <a:xfrm>
            <a:off x="1809276" y="338665"/>
            <a:ext cx="5455123" cy="2929834"/>
          </a:xfrm>
          <a:prstGeom prst="rect">
            <a:avLst/>
          </a:prstGeom>
        </p:spPr>
        <p:txBody>
          <a:bodyPr/>
          <a:lstStyle>
            <a:lvl1pPr>
              <a:lnSpc>
                <a:spcPct val="80000"/>
              </a:lnSpc>
              <a:defRPr/>
            </a:lvl1pPr>
          </a:lstStyle>
          <a:p>
            <a:pPr lvl="0"/>
            <a:r>
              <a:rPr lang="sv-SE" smtClean="0"/>
              <a:t>Klicka här för att ändra format på bakgrundstexten</a:t>
            </a:r>
          </a:p>
        </p:txBody>
      </p:sp>
    </p:spTree>
    <p:extLst>
      <p:ext uri="{BB962C8B-B14F-4D97-AF65-F5344CB8AC3E}">
        <p14:creationId xmlns:p14="http://schemas.microsoft.com/office/powerpoint/2010/main" val="1961986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5"/>
          <p:cNvSpPr>
            <a:spLocks noChangeArrowheads="1"/>
          </p:cNvSpPr>
          <p:nvPr/>
        </p:nvSpPr>
        <p:spPr bwMode="auto">
          <a:xfrm>
            <a:off x="179388" y="4731544"/>
            <a:ext cx="2087562" cy="270272"/>
          </a:xfrm>
          <a:prstGeom prst="rect">
            <a:avLst/>
          </a:prstGeom>
          <a:noFill/>
          <a:ln w="9525">
            <a:noFill/>
            <a:miter lim="800000"/>
            <a:headEnd/>
            <a:tailEnd/>
          </a:ln>
          <a:effectLst/>
        </p:spPr>
        <p:txBody>
          <a:bodyPr wrap="none" lIns="92075" tIns="46038" rIns="92075" bIns="46038" anchor="ctr"/>
          <a:lstStyle/>
          <a:p>
            <a:pPr defTabSz="762000" eaLnBrk="0" fontAlgn="base" hangingPunct="0">
              <a:spcBef>
                <a:spcPct val="0"/>
              </a:spcBef>
              <a:spcAft>
                <a:spcPct val="0"/>
              </a:spcAft>
            </a:pPr>
            <a:r>
              <a:rPr lang="sv-SE" sz="600" dirty="0">
                <a:solidFill>
                  <a:srgbClr val="969696"/>
                </a:solidFill>
              </a:rPr>
              <a:t/>
            </a:r>
            <a:br>
              <a:rPr lang="sv-SE" sz="600" dirty="0">
                <a:solidFill>
                  <a:srgbClr val="969696"/>
                </a:solidFill>
              </a:rPr>
            </a:br>
            <a:endParaRPr lang="sv-SE" sz="600" dirty="0">
              <a:solidFill>
                <a:srgbClr val="969696"/>
              </a:solidFill>
            </a:endParaRPr>
          </a:p>
        </p:txBody>
      </p:sp>
      <p:pic>
        <p:nvPicPr>
          <p:cNvPr id="6" name="Bildobjekt 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135522" y="4568759"/>
            <a:ext cx="1537487" cy="325569"/>
          </a:xfrm>
          <a:prstGeom prst="rect">
            <a:avLst/>
          </a:prstGeom>
        </p:spPr>
      </p:pic>
    </p:spTree>
    <p:extLst>
      <p:ext uri="{BB962C8B-B14F-4D97-AF65-F5344CB8AC3E}">
        <p14:creationId xmlns:p14="http://schemas.microsoft.com/office/powerpoint/2010/main" val="17520395"/>
      </p:ext>
    </p:extLst>
  </p:cSld>
  <p:clrMap bg1="lt1" tx1="dk1" bg2="lt2" tx2="dk2" accent1="accent1" accent2="accent2" accent3="accent3" accent4="accent4" accent5="accent5" accent6="accent6" hlink="hlink" folHlink="folHlink"/>
  <p:sldLayoutIdLst>
    <p:sldLayoutId id="2147483666" r:id="rId1"/>
    <p:sldLayoutId id="2147483663" r:id="rId2"/>
    <p:sldLayoutId id="2147483671" r:id="rId3"/>
    <p:sldLayoutId id="2147483678" r:id="rId4"/>
    <p:sldLayoutId id="2147483672" r:id="rId5"/>
    <p:sldLayoutId id="2147483662" r:id="rId6"/>
    <p:sldLayoutId id="2147483674" r:id="rId7"/>
    <p:sldLayoutId id="2147483677" r:id="rId8"/>
    <p:sldLayoutId id="2147483676" r:id="rId9"/>
    <p:sldLayoutId id="2147483664" r:id="rId10"/>
    <p:sldLayoutId id="2147483680" r:id="rId11"/>
    <p:sldLayoutId id="2147483679" r:id="rId12"/>
  </p:sldLayoutIdLst>
  <p:timing>
    <p:tnLst>
      <p:par>
        <p:cTn id="1" dur="indefinite" restart="never" nodeType="tmRoot"/>
      </p:par>
    </p:tnLst>
  </p:timing>
  <p:hf sldNum="0" hdr="0"/>
  <p:txStyles>
    <p:titleStyle>
      <a:lvl1pPr algn="l" defTabSz="762000" rtl="0" eaLnBrk="1" fontAlgn="base" hangingPunct="1">
        <a:spcBef>
          <a:spcPct val="0"/>
        </a:spcBef>
        <a:spcAft>
          <a:spcPct val="0"/>
        </a:spcAft>
        <a:defRPr sz="2800">
          <a:solidFill>
            <a:schemeClr val="tx2"/>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p:titleStyle>
    <p:bodyStyle>
      <a:lvl1pPr marL="107950" indent="-107950" algn="l" defTabSz="762000" rtl="0" eaLnBrk="1" fontAlgn="base" hangingPunct="1">
        <a:spcBef>
          <a:spcPct val="100000"/>
        </a:spcBef>
        <a:spcAft>
          <a:spcPct val="0"/>
        </a:spcAft>
        <a:buClr>
          <a:schemeClr val="tx2"/>
        </a:buClr>
        <a:buFont typeface="Arial" charset="0"/>
        <a:buChar char="•"/>
        <a:defRPr sz="1600">
          <a:solidFill>
            <a:schemeClr val="tx2"/>
          </a:solidFill>
          <a:latin typeface="+mn-lt"/>
          <a:ea typeface="+mn-ea"/>
          <a:cs typeface="+mn-cs"/>
        </a:defRPr>
      </a:lvl1pPr>
      <a:lvl2pPr marL="720725" indent="-184150" algn="l" defTabSz="762000" rtl="0" eaLnBrk="1" fontAlgn="base" hangingPunct="1">
        <a:spcBef>
          <a:spcPct val="20000"/>
        </a:spcBef>
        <a:spcAft>
          <a:spcPct val="0"/>
        </a:spcAft>
        <a:buClr>
          <a:schemeClr val="tx2"/>
        </a:buClr>
        <a:buSzPct val="80000"/>
        <a:buFont typeface="Arial" charset="0"/>
        <a:buChar char="–"/>
        <a:defRPr sz="1600">
          <a:solidFill>
            <a:schemeClr val="tx2"/>
          </a:solidFill>
          <a:latin typeface="+mn-lt"/>
        </a:defRPr>
      </a:lvl2pPr>
      <a:lvl3pPr marL="1257300" indent="-87313"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mn-lt"/>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mn-lt"/>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mn-lt"/>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1319002" y="522514"/>
            <a:ext cx="6497905" cy="3072881"/>
          </a:xfrm>
        </p:spPr>
        <p:txBody>
          <a:bodyPr/>
          <a:lstStyle/>
          <a:p>
            <a:r>
              <a:rPr lang="sv-SE" b="0" dirty="0"/>
              <a:t/>
            </a:r>
            <a:br>
              <a:rPr lang="sv-SE" b="0" dirty="0"/>
            </a:br>
            <a:r>
              <a:rPr lang="sv-SE" b="0" dirty="0"/>
              <a:t> </a:t>
            </a:r>
            <a:r>
              <a:rPr lang="sv-SE" b="0" dirty="0" smtClean="0"/>
              <a:t/>
            </a:r>
            <a:br>
              <a:rPr lang="sv-SE" b="0" dirty="0" smtClean="0"/>
            </a:br>
            <a:r>
              <a:rPr lang="sv-SE" b="0" dirty="0"/>
              <a:t/>
            </a:r>
            <a:br>
              <a:rPr lang="sv-SE" b="0" dirty="0"/>
            </a:br>
            <a:r>
              <a:rPr lang="sv-SE" b="0" dirty="0" smtClean="0"/>
              <a:t/>
            </a:r>
            <a:br>
              <a:rPr lang="sv-SE" b="0" dirty="0" smtClean="0"/>
            </a:br>
            <a:r>
              <a:rPr lang="sv-SE" b="0" dirty="0"/>
              <a:t/>
            </a:r>
            <a:br>
              <a:rPr lang="sv-SE" b="0" dirty="0"/>
            </a:br>
            <a:r>
              <a:rPr lang="sv-SE" b="0" dirty="0" smtClean="0"/>
              <a:t/>
            </a:r>
            <a:br>
              <a:rPr lang="sv-SE" b="0" dirty="0" smtClean="0"/>
            </a:br>
            <a:r>
              <a:rPr lang="sv-SE" sz="2800" dirty="0" smtClean="0"/>
              <a:t>Hälso- </a:t>
            </a:r>
            <a:r>
              <a:rPr lang="sv-SE" sz="2800" dirty="0"/>
              <a:t>och sjukvårdsrapporten 2018, </a:t>
            </a:r>
            <a:r>
              <a:rPr lang="sv-SE" sz="2800" dirty="0" smtClean="0"/>
              <a:t/>
            </a:r>
            <a:br>
              <a:rPr lang="sv-SE" sz="2800" dirty="0" smtClean="0"/>
            </a:br>
            <a:r>
              <a:rPr lang="sv-SE" sz="2800" dirty="0" smtClean="0"/>
              <a:t>Öppna </a:t>
            </a:r>
            <a:r>
              <a:rPr lang="sv-SE" sz="2800" dirty="0"/>
              <a:t>jämförelser för Region </a:t>
            </a:r>
            <a:r>
              <a:rPr lang="sv-SE" sz="2800" dirty="0" smtClean="0"/>
              <a:t>Norrbotten (SKL)</a:t>
            </a:r>
            <a:r>
              <a:rPr lang="sv-SE" dirty="0" smtClean="0"/>
              <a:t/>
            </a:r>
            <a:br>
              <a:rPr lang="sv-SE" dirty="0" smtClean="0"/>
            </a:br>
            <a:r>
              <a:rPr lang="sv-SE" dirty="0" smtClean="0"/>
              <a:t> </a:t>
            </a:r>
            <a:r>
              <a:rPr lang="sv-SE" sz="1600" dirty="0" smtClean="0"/>
              <a:t>- många </a:t>
            </a:r>
            <a:r>
              <a:rPr lang="sv-SE" sz="1600" dirty="0"/>
              <a:t>bra resultat men även flera förbättringsområden </a:t>
            </a:r>
          </a:p>
        </p:txBody>
      </p:sp>
      <p:sp>
        <p:nvSpPr>
          <p:cNvPr id="5" name="Platshållare för text 4"/>
          <p:cNvSpPr>
            <a:spLocks noGrp="1"/>
          </p:cNvSpPr>
          <p:nvPr>
            <p:ph type="body" sz="quarter" idx="14"/>
          </p:nvPr>
        </p:nvSpPr>
        <p:spPr/>
        <p:txBody>
          <a:bodyPr/>
          <a:lstStyle/>
          <a:p>
            <a:endParaRPr lang="sv-SE"/>
          </a:p>
        </p:txBody>
      </p:sp>
    </p:spTree>
    <p:extLst>
      <p:ext uri="{BB962C8B-B14F-4D97-AF65-F5344CB8AC3E}">
        <p14:creationId xmlns:p14="http://schemas.microsoft.com/office/powerpoint/2010/main" val="3321533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Stroke</a:t>
            </a:r>
            <a:endParaRPr lang="sv-SE" dirty="0"/>
          </a:p>
        </p:txBody>
      </p:sp>
      <p:sp>
        <p:nvSpPr>
          <p:cNvPr id="3" name="Platshållare för innehåll 2"/>
          <p:cNvSpPr>
            <a:spLocks noGrp="1"/>
          </p:cNvSpPr>
          <p:nvPr>
            <p:ph sz="half" idx="1"/>
          </p:nvPr>
        </p:nvSpPr>
        <p:spPr/>
        <p:txBody>
          <a:bodyPr/>
          <a:lstStyle/>
          <a:p>
            <a:pPr marL="0" indent="0">
              <a:buNone/>
            </a:pPr>
            <a:r>
              <a:rPr lang="sv-SE" sz="1400" kern="1200" dirty="0">
                <a:solidFill>
                  <a:srgbClr val="000000"/>
                </a:solidFill>
                <a:latin typeface="Times New Roman" panose="02020603050405020304" pitchFamily="18" charset="0"/>
              </a:rPr>
              <a:t>När det gäller rökstopp efter stroke så är Norrbotten sämre än övriga landet. Vi är även mindre bra när det gäller att tillgodose behov av stöd efter stroke. Däremot så är vi bättre än riket när det gäller blodtryckssänkande behandling samt </a:t>
            </a:r>
            <a:r>
              <a:rPr lang="sv-SE" sz="1400" kern="1200" dirty="0" err="1">
                <a:solidFill>
                  <a:srgbClr val="000000"/>
                </a:solidFill>
                <a:latin typeface="Times New Roman" panose="02020603050405020304" pitchFamily="18" charset="0"/>
              </a:rPr>
              <a:t>reperfusionsbehandling</a:t>
            </a:r>
            <a:r>
              <a:rPr lang="sv-SE" sz="1400" kern="1200" dirty="0">
                <a:solidFill>
                  <a:srgbClr val="000000"/>
                </a:solidFill>
                <a:latin typeface="Times New Roman" panose="02020603050405020304" pitchFamily="18" charset="0"/>
              </a:rPr>
              <a:t>. När det gäller tid till </a:t>
            </a:r>
            <a:r>
              <a:rPr lang="sv-SE" sz="1400" kern="1200" dirty="0" err="1">
                <a:solidFill>
                  <a:srgbClr val="000000"/>
                </a:solidFill>
                <a:latin typeface="Times New Roman" panose="02020603050405020304" pitchFamily="18" charset="0"/>
              </a:rPr>
              <a:t>trombolys</a:t>
            </a:r>
            <a:r>
              <a:rPr lang="sv-SE" sz="1400" kern="1200" dirty="0">
                <a:solidFill>
                  <a:srgbClr val="000000"/>
                </a:solidFill>
                <a:latin typeface="Times New Roman" panose="02020603050405020304" pitchFamily="18" charset="0"/>
              </a:rPr>
              <a:t> är vi bland de bästa i landet. När det gäller direktinläggning av patient med stroke ligger vi något bättre än riket. Test av sväljförmåga är en annan viktig indikator där Region Norrbotten har något bättre siffror än riket. Regionen har dock betydligt bättre siffror när det gäller blodförtunnande läkemedel vi utskrivning efter stroke och förmaksflimmer där vi är bland de bästa i hela landet. Däremot är vi betydligt sämre än riket när det gäller nedsatt funktionsförmåga och dödlighet 28 dagar efter sjukhusvårdad stroke.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3401082317"/>
              </p:ext>
            </p:extLst>
          </p:nvPr>
        </p:nvGraphicFramePr>
        <p:xfrm>
          <a:off x="4547118" y="534197"/>
          <a:ext cx="4484915" cy="4035718"/>
        </p:xfrm>
        <a:graphic>
          <a:graphicData uri="http://schemas.openxmlformats.org/drawingml/2006/table">
            <a:tbl>
              <a:tblPr firstRow="1" firstCol="1" bandRow="1">
                <a:tableStyleId>{5C22544A-7EE6-4342-B048-85BDC9FD1C3A}</a:tableStyleId>
              </a:tblPr>
              <a:tblGrid>
                <a:gridCol w="1797830"/>
                <a:gridCol w="411879"/>
                <a:gridCol w="516844"/>
                <a:gridCol w="561349"/>
                <a:gridCol w="483676"/>
                <a:gridCol w="713337"/>
              </a:tblGrid>
              <a:tr h="540456">
                <a:tc>
                  <a:txBody>
                    <a:bodyPr/>
                    <a:lstStyle/>
                    <a:p>
                      <a:pPr>
                        <a:spcBef>
                          <a:spcPts val="300"/>
                        </a:spcBef>
                        <a:spcAft>
                          <a:spcPts val="300"/>
                        </a:spcAft>
                      </a:pPr>
                      <a:r>
                        <a:rPr lang="sv-SE" sz="600" dirty="0">
                          <a:effectLst/>
                        </a:rPr>
                        <a:t>Indikator</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dirty="0">
                          <a:effectLst/>
                        </a:rPr>
                        <a:t>Min</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Norrbotten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Målnivå</a:t>
                      </a:r>
                    </a:p>
                    <a:p>
                      <a:pPr>
                        <a:spcBef>
                          <a:spcPts val="300"/>
                        </a:spcBef>
                        <a:spcAft>
                          <a:spcPts val="300"/>
                        </a:spcAft>
                      </a:pPr>
                      <a:r>
                        <a:rPr lang="sv-SE" sz="600">
                          <a:effectLst/>
                        </a:rPr>
                        <a:t>SoS/</a:t>
                      </a:r>
                    </a:p>
                    <a:p>
                      <a:pPr>
                        <a:spcBef>
                          <a:spcPts val="300"/>
                        </a:spcBef>
                        <a:spcAft>
                          <a:spcPts val="300"/>
                        </a:spcAft>
                      </a:pPr>
                      <a:r>
                        <a:rPr lang="sv-SE" sz="600">
                          <a:effectLst/>
                        </a:rPr>
                        <a:t> Reg hög</a:t>
                      </a:r>
                    </a:p>
                    <a:p>
                      <a:pPr>
                        <a:spcBef>
                          <a:spcPts val="300"/>
                        </a:spcBef>
                        <a:spcAft>
                          <a:spcPts val="300"/>
                        </a:spcAft>
                      </a:pPr>
                      <a:r>
                        <a:rPr lang="sv-SE" sz="600">
                          <a:effectLst/>
                        </a:rPr>
                        <a:t>/Reg låg</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11136">
                <a:tc>
                  <a:txBody>
                    <a:bodyPr/>
                    <a:lstStyle/>
                    <a:p>
                      <a:pPr>
                        <a:spcBef>
                          <a:spcPts val="300"/>
                        </a:spcBef>
                        <a:spcAft>
                          <a:spcPts val="300"/>
                        </a:spcAft>
                      </a:pPr>
                      <a:r>
                        <a:rPr lang="sv-SE" sz="600">
                          <a:effectLst/>
                        </a:rPr>
                        <a:t>Rökstopp efter stroke%</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80/-/-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422272">
                <a:tc>
                  <a:txBody>
                    <a:bodyPr/>
                    <a:lstStyle/>
                    <a:p>
                      <a:pPr>
                        <a:spcBef>
                          <a:spcPts val="300"/>
                        </a:spcBef>
                        <a:spcAft>
                          <a:spcPts val="300"/>
                        </a:spcAft>
                      </a:pPr>
                      <a:r>
                        <a:rPr lang="sv-SE" sz="600">
                          <a:effectLst/>
                        </a:rPr>
                        <a:t>Tillgodosedda behov av hjälp och stöd efter stroke,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75/75/60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51893">
                <a:tc>
                  <a:txBody>
                    <a:bodyPr/>
                    <a:lstStyle/>
                    <a:p>
                      <a:pPr>
                        <a:spcBef>
                          <a:spcPts val="300"/>
                        </a:spcBef>
                        <a:spcAft>
                          <a:spcPts val="300"/>
                        </a:spcAft>
                      </a:pPr>
                      <a:r>
                        <a:rPr lang="sv-SE" sz="600">
                          <a:effectLst/>
                        </a:rPr>
                        <a:t>Blodtryckssänkande behandling vid utskrivning efter stroke,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-/80/70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51893">
                <a:tc>
                  <a:txBody>
                    <a:bodyPr/>
                    <a:lstStyle/>
                    <a:p>
                      <a:pPr>
                        <a:spcBef>
                          <a:spcPts val="300"/>
                        </a:spcBef>
                        <a:spcAft>
                          <a:spcPts val="300"/>
                        </a:spcAft>
                      </a:pPr>
                      <a:r>
                        <a:rPr lang="sv-SE" sz="600">
                          <a:effectLst/>
                        </a:rPr>
                        <a:t>Reperfusionsbehandling vid stroke,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-/15/10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51893">
                <a:tc>
                  <a:txBody>
                    <a:bodyPr/>
                    <a:lstStyle/>
                    <a:p>
                      <a:pPr>
                        <a:spcBef>
                          <a:spcPts val="300"/>
                        </a:spcBef>
                        <a:spcAft>
                          <a:spcPts val="300"/>
                        </a:spcAft>
                      </a:pPr>
                      <a:r>
                        <a:rPr lang="sv-SE" sz="600">
                          <a:effectLst/>
                        </a:rPr>
                        <a:t>Tid till trombolys, vid stroke, min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60,5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29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dirty="0">
                          <a:effectLst/>
                        </a:rPr>
                        <a:t>40/40/-</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422272">
                <a:tc>
                  <a:txBody>
                    <a:bodyPr/>
                    <a:lstStyle/>
                    <a:p>
                      <a:pPr>
                        <a:spcBef>
                          <a:spcPts val="300"/>
                        </a:spcBef>
                        <a:spcAft>
                          <a:spcPts val="300"/>
                        </a:spcAft>
                      </a:pPr>
                      <a:r>
                        <a:rPr lang="sv-SE" sz="600">
                          <a:effectLst/>
                        </a:rPr>
                        <a:t>Direktinläggning på strokeenhet,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90/90/80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51893">
                <a:tc>
                  <a:txBody>
                    <a:bodyPr/>
                    <a:lstStyle/>
                    <a:p>
                      <a:pPr>
                        <a:spcBef>
                          <a:spcPts val="300"/>
                        </a:spcBef>
                        <a:spcAft>
                          <a:spcPts val="300"/>
                        </a:spcAft>
                      </a:pPr>
                      <a:r>
                        <a:rPr lang="sv-SE" sz="600">
                          <a:effectLst/>
                        </a:rPr>
                        <a:t>Test av sväljförmåga vid akut stroke%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-/95/90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11136">
                <a:tc>
                  <a:txBody>
                    <a:bodyPr/>
                    <a:lstStyle/>
                    <a:p>
                      <a:pPr>
                        <a:spcBef>
                          <a:spcPts val="300"/>
                        </a:spcBef>
                        <a:spcAft>
                          <a:spcPts val="300"/>
                        </a:spcAft>
                      </a:pPr>
                      <a:r>
                        <a:rPr lang="sv-SE" sz="600">
                          <a:effectLst/>
                        </a:rPr>
                        <a:t>Blodfettsänkande behandling 12-18 månader efter stroke för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70.5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75/-/-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51893">
                <a:tc>
                  <a:txBody>
                    <a:bodyPr/>
                    <a:lstStyle/>
                    <a:p>
                      <a:pPr>
                        <a:spcBef>
                          <a:spcPts val="300"/>
                        </a:spcBef>
                        <a:spcAft>
                          <a:spcPts val="300"/>
                        </a:spcAft>
                      </a:pPr>
                      <a:r>
                        <a:rPr lang="sv-SE" sz="600">
                          <a:effectLst/>
                        </a:rPr>
                        <a:t>Blodförtunnande läkemedel vid utskrivning efter stroke och förmaksflimmer,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-/70/55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40757">
                <a:tc>
                  <a:txBody>
                    <a:bodyPr/>
                    <a:lstStyle/>
                    <a:p>
                      <a:pPr>
                        <a:spcBef>
                          <a:spcPts val="300"/>
                        </a:spcBef>
                        <a:spcAft>
                          <a:spcPts val="300"/>
                        </a:spcAft>
                      </a:pPr>
                      <a:r>
                        <a:rPr lang="sv-SE" sz="600">
                          <a:effectLst/>
                        </a:rPr>
                        <a:t>Nedsatt funktionsförmåga efter stroke,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12,2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21,1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18,9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16,7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83147">
                <a:tc>
                  <a:txBody>
                    <a:bodyPr/>
                    <a:lstStyle/>
                    <a:p>
                      <a:pPr>
                        <a:spcBef>
                          <a:spcPts val="300"/>
                        </a:spcBef>
                        <a:spcAft>
                          <a:spcPts val="300"/>
                        </a:spcAft>
                      </a:pPr>
                      <a:r>
                        <a:rPr lang="sv-SE" sz="600">
                          <a:effectLst/>
                        </a:rPr>
                        <a:t>Återinsjuknande efter stroke,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10,5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66294">
                <a:tc>
                  <a:txBody>
                    <a:bodyPr/>
                    <a:lstStyle/>
                    <a:p>
                      <a:pPr>
                        <a:spcBef>
                          <a:spcPts val="300"/>
                        </a:spcBef>
                        <a:spcAft>
                          <a:spcPts val="300"/>
                        </a:spcAft>
                      </a:pPr>
                      <a:r>
                        <a:rPr lang="sv-SE" sz="600">
                          <a:effectLst/>
                        </a:rPr>
                        <a:t>Dödlighet 28 dagar efter sjukhusvårdad stroke,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12,8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16,2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14,5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08940">
                        <a:spcBef>
                          <a:spcPts val="300"/>
                        </a:spcBef>
                        <a:spcAft>
                          <a:spcPts val="300"/>
                        </a:spcAft>
                      </a:pPr>
                      <a:r>
                        <a:rPr lang="sv-SE" sz="600" dirty="0">
                          <a:effectLst/>
                        </a:rPr>
                        <a:t>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bl>
          </a:graphicData>
        </a:graphic>
      </p:graphicFrame>
    </p:spTree>
    <p:extLst>
      <p:ext uri="{BB962C8B-B14F-4D97-AF65-F5344CB8AC3E}">
        <p14:creationId xmlns:p14="http://schemas.microsoft.com/office/powerpoint/2010/main" val="2222215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Cancer</a:t>
            </a:r>
            <a:endParaRPr lang="sv-SE" dirty="0"/>
          </a:p>
        </p:txBody>
      </p:sp>
      <p:sp>
        <p:nvSpPr>
          <p:cNvPr id="3" name="Platshållare för innehåll 2"/>
          <p:cNvSpPr>
            <a:spLocks noGrp="1"/>
          </p:cNvSpPr>
          <p:nvPr>
            <p:ph sz="half" idx="1"/>
          </p:nvPr>
        </p:nvSpPr>
        <p:spPr/>
        <p:txBody>
          <a:bodyPr/>
          <a:lstStyle/>
          <a:p>
            <a:r>
              <a:rPr lang="sv-SE" sz="1400" kern="1200" dirty="0">
                <a:solidFill>
                  <a:srgbClr val="000000"/>
                </a:solidFill>
                <a:latin typeface="Times New Roman" panose="02020603050405020304" pitchFamily="18" charset="0"/>
              </a:rPr>
              <a:t>När det gäller cancer har vi goda resultat när det gäller multidisciplinära konferenser inför behandlingsstart vid bröstcancer och ändtarmscancer. Vi ligger även högre än riket när det gäller multidisciplinära konferenser vid lungcancer och tjocktarmscancer. Vi placerar oss dock sämre när det gäller prostatacancer. Patienter med nydiagnostiserad bröstcancer får alla en kontaktsjuksköterska vilket placerar oss i topp. Däremot har vi en mera modest placering för prostatacancer. </a:t>
            </a:r>
          </a:p>
          <a:p>
            <a:r>
              <a:rPr lang="sv-SE" sz="1400" kern="1200" dirty="0">
                <a:solidFill>
                  <a:srgbClr val="000000"/>
                </a:solidFill>
                <a:latin typeface="Times New Roman" panose="02020603050405020304" pitchFamily="18" charset="0"/>
              </a:rPr>
              <a:t>För tid från diagnos till behandlingsstart vid diagnoserna tjocktarms- och ändtarmscancer samt bröstcancer är vi bättre än riket i övrigt. För överlevnad vid cancerdiagnos har vi bättre resultat än riket när det gäller bröst- och lungcancer samt tjocktarmscancer. För ändtarmscancer ligger vi i nivå med riket men har något sämre resultat när det gäller överlevnad vid flera andra cancerformer.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989036754"/>
              </p:ext>
            </p:extLst>
          </p:nvPr>
        </p:nvGraphicFramePr>
        <p:xfrm>
          <a:off x="4746774" y="1014767"/>
          <a:ext cx="4204393" cy="3526129"/>
        </p:xfrm>
        <a:graphic>
          <a:graphicData uri="http://schemas.openxmlformats.org/drawingml/2006/table">
            <a:tbl>
              <a:tblPr firstRow="1" firstCol="1" bandRow="1">
                <a:tableStyleId>{5C22544A-7EE6-4342-B048-85BDC9FD1C3A}</a:tableStyleId>
              </a:tblPr>
              <a:tblGrid>
                <a:gridCol w="1556673"/>
                <a:gridCol w="480974"/>
                <a:gridCol w="480974"/>
                <a:gridCol w="580554"/>
                <a:gridCol w="479400"/>
                <a:gridCol w="625818"/>
              </a:tblGrid>
              <a:tr h="635069">
                <a:tc>
                  <a:txBody>
                    <a:bodyPr/>
                    <a:lstStyle/>
                    <a:p>
                      <a:pPr marL="408940">
                        <a:spcBef>
                          <a:spcPts val="300"/>
                        </a:spcBef>
                        <a:spcAft>
                          <a:spcPts val="300"/>
                        </a:spcAft>
                      </a:pPr>
                      <a:r>
                        <a:rPr lang="sv-SE" sz="600">
                          <a:effectLst/>
                        </a:rPr>
                        <a:t>Indikator</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Norrbotten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Mått</a:t>
                      </a:r>
                    </a:p>
                    <a:p>
                      <a:pPr>
                        <a:spcBef>
                          <a:spcPts val="300"/>
                        </a:spcBef>
                        <a:spcAft>
                          <a:spcPts val="300"/>
                        </a:spcAft>
                      </a:pPr>
                      <a:r>
                        <a:rPr lang="sv-SE" sz="600">
                          <a:effectLst/>
                        </a:rPr>
                        <a:t>SoS/</a:t>
                      </a:r>
                    </a:p>
                    <a:p>
                      <a:pPr>
                        <a:spcBef>
                          <a:spcPts val="300"/>
                        </a:spcBef>
                        <a:spcAft>
                          <a:spcPts val="300"/>
                        </a:spcAft>
                      </a:pPr>
                      <a:r>
                        <a:rPr lang="sv-SE" sz="600">
                          <a:effectLst/>
                        </a:rPr>
                        <a:t>Reg hög</a:t>
                      </a:r>
                    </a:p>
                    <a:p>
                      <a:pPr>
                        <a:spcBef>
                          <a:spcPts val="300"/>
                        </a:spcBef>
                        <a:spcAft>
                          <a:spcPts val="300"/>
                        </a:spcAft>
                      </a:pPr>
                      <a:r>
                        <a:rPr lang="sv-SE" sz="600">
                          <a:effectLst/>
                        </a:rPr>
                        <a:t>Reg låg</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209891">
                <a:tc>
                  <a:txBody>
                    <a:bodyPr/>
                    <a:lstStyle/>
                    <a:p>
                      <a:pPr>
                        <a:spcBef>
                          <a:spcPts val="300"/>
                        </a:spcBef>
                        <a:spcAft>
                          <a:spcPts val="300"/>
                        </a:spcAft>
                      </a:pPr>
                      <a:r>
                        <a:rPr lang="sv-SE" sz="600">
                          <a:effectLst/>
                        </a:rPr>
                        <a:t>Kontaktsjuksköterska vid nydiagnosticerad prostatacancer,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56,1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86,1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100/80/40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213287">
                <a:tc>
                  <a:txBody>
                    <a:bodyPr/>
                    <a:lstStyle/>
                    <a:p>
                      <a:pPr>
                        <a:spcBef>
                          <a:spcPts val="300"/>
                        </a:spcBef>
                        <a:spcAft>
                          <a:spcPts val="300"/>
                        </a:spcAft>
                      </a:pPr>
                      <a:r>
                        <a:rPr lang="sv-SE" sz="600">
                          <a:effectLst/>
                        </a:rPr>
                        <a:t>Kontaktsjuksköterska vid nydiagnosticerad bröstcancer,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92,5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highlight>
                            <a:srgbClr val="00FF00"/>
                          </a:highligh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highlight>
                            <a:srgbClr val="00FF00"/>
                          </a:highligh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100/95/80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209891">
                <a:tc>
                  <a:txBody>
                    <a:bodyPr/>
                    <a:lstStyle/>
                    <a:p>
                      <a:pPr>
                        <a:spcBef>
                          <a:spcPts val="300"/>
                        </a:spcBef>
                        <a:spcAft>
                          <a:spcPts val="300"/>
                        </a:spcAft>
                      </a:pPr>
                      <a:r>
                        <a:rPr lang="sv-SE" sz="600">
                          <a:effectLst/>
                        </a:rPr>
                        <a:t>Multidisciplinär konferens inför behandlingsstart vid bröstcancer,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91,1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highlight>
                            <a:srgbClr val="00FF00"/>
                          </a:highligh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highlight>
                            <a:srgbClr val="00FF00"/>
                          </a:highligh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98,5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100/99/90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95406">
                <a:tc>
                  <a:txBody>
                    <a:bodyPr/>
                    <a:lstStyle/>
                    <a:p>
                      <a:pPr>
                        <a:spcBef>
                          <a:spcPts val="300"/>
                        </a:spcBef>
                        <a:spcAft>
                          <a:spcPts val="300"/>
                        </a:spcAft>
                      </a:pPr>
                      <a:r>
                        <a:rPr lang="sv-SE" sz="600">
                          <a:effectLst/>
                        </a:rPr>
                        <a:t>Multidisciplinär konferens vid lungcancer,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31,5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94,7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75,5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-/74/-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209891">
                <a:tc>
                  <a:txBody>
                    <a:bodyPr/>
                    <a:lstStyle/>
                    <a:p>
                      <a:pPr>
                        <a:spcBef>
                          <a:spcPts val="300"/>
                        </a:spcBef>
                        <a:spcAft>
                          <a:spcPts val="300"/>
                        </a:spcAft>
                      </a:pPr>
                      <a:r>
                        <a:rPr lang="sv-SE" sz="600">
                          <a:effectLst/>
                        </a:rPr>
                        <a:t>Multidisciplinär konferens vid prostatacancer med hög risk%</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51,3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68,4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71,2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100/80/40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95406">
                <a:tc>
                  <a:txBody>
                    <a:bodyPr/>
                    <a:lstStyle/>
                    <a:p>
                      <a:pPr>
                        <a:spcBef>
                          <a:spcPts val="300"/>
                        </a:spcBef>
                        <a:spcAft>
                          <a:spcPts val="300"/>
                        </a:spcAft>
                      </a:pPr>
                      <a:r>
                        <a:rPr lang="sv-SE" sz="600">
                          <a:effectLst/>
                        </a:rPr>
                        <a:t>Multidisciplinär konferens vid tjocktarmscancer%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80,4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95406">
                <a:tc>
                  <a:txBody>
                    <a:bodyPr/>
                    <a:lstStyle/>
                    <a:p>
                      <a:pPr>
                        <a:spcBef>
                          <a:spcPts val="300"/>
                        </a:spcBef>
                        <a:spcAft>
                          <a:spcPts val="300"/>
                        </a:spcAft>
                      </a:pPr>
                      <a:r>
                        <a:rPr lang="sv-SE" sz="600">
                          <a:effectLst/>
                        </a:rPr>
                        <a:t>Multidisciplinär konferens vid ändtarmscancer%</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93,2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highlight>
                            <a:srgbClr val="00FF00"/>
                          </a:highligh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highlight>
                            <a:srgbClr val="00FF00"/>
                          </a:highligh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25323">
                <a:tc>
                  <a:txBody>
                    <a:bodyPr/>
                    <a:lstStyle/>
                    <a:p>
                      <a:pPr>
                        <a:spcBef>
                          <a:spcPts val="300"/>
                        </a:spcBef>
                        <a:spcAft>
                          <a:spcPts val="300"/>
                        </a:spcAft>
                      </a:pPr>
                      <a:r>
                        <a:rPr lang="sv-SE" sz="600">
                          <a:effectLst/>
                        </a:rPr>
                        <a:t>Väntetid till prostatacancerbesked%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52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13,5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10,3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-/60/30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213287">
                <a:tc>
                  <a:txBody>
                    <a:bodyPr/>
                    <a:lstStyle/>
                    <a:p>
                      <a:pPr>
                        <a:spcBef>
                          <a:spcPts val="300"/>
                        </a:spcBef>
                        <a:spcAft>
                          <a:spcPts val="300"/>
                        </a:spcAft>
                      </a:pPr>
                      <a:r>
                        <a:rPr lang="sv-SE" sz="600">
                          <a:effectLst/>
                        </a:rPr>
                        <a:t>Tid från diagnos till behandlingsstart vid tjocktarmscancer,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12,9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62,5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40,3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209891">
                <a:tc>
                  <a:txBody>
                    <a:bodyPr/>
                    <a:lstStyle/>
                    <a:p>
                      <a:pPr>
                        <a:spcBef>
                          <a:spcPts val="300"/>
                        </a:spcBef>
                        <a:spcAft>
                          <a:spcPts val="300"/>
                        </a:spcAft>
                      </a:pPr>
                      <a:r>
                        <a:rPr lang="sv-SE" sz="600">
                          <a:effectLst/>
                        </a:rPr>
                        <a:t>Tid från diagnos till behandlingsstart vid ändtarmscancer,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2,4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29,7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21,6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13,1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213287">
                <a:tc>
                  <a:txBody>
                    <a:bodyPr/>
                    <a:lstStyle/>
                    <a:p>
                      <a:pPr>
                        <a:spcBef>
                          <a:spcPts val="300"/>
                        </a:spcBef>
                        <a:spcAft>
                          <a:spcPts val="300"/>
                        </a:spcAft>
                      </a:pPr>
                      <a:r>
                        <a:rPr lang="sv-SE" sz="600">
                          <a:effectLst/>
                        </a:rPr>
                        <a:t>Tid från välgrundad misstanke om bröstcancer till primär operation,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27,3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87,4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41,5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-/90/75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25323">
                <a:tc>
                  <a:txBody>
                    <a:bodyPr/>
                    <a:lstStyle/>
                    <a:p>
                      <a:pPr>
                        <a:spcBef>
                          <a:spcPts val="300"/>
                        </a:spcBef>
                        <a:spcAft>
                          <a:spcPts val="300"/>
                        </a:spcAft>
                      </a:pPr>
                      <a:r>
                        <a:rPr lang="sv-SE" sz="600">
                          <a:effectLst/>
                        </a:rPr>
                        <a:t>1 års överlevnad vid lungcancer,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40,1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51,9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49,1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46,5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47/-/-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25323">
                <a:tc>
                  <a:txBody>
                    <a:bodyPr/>
                    <a:lstStyle/>
                    <a:p>
                      <a:pPr>
                        <a:spcBef>
                          <a:spcPts val="300"/>
                        </a:spcBef>
                        <a:spcAft>
                          <a:spcPts val="300"/>
                        </a:spcAft>
                      </a:pPr>
                      <a:r>
                        <a:rPr lang="sv-SE" sz="600">
                          <a:effectLst/>
                        </a:rPr>
                        <a:t>Överlevnad vid bröstcancer,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86,7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highlight>
                            <a:srgbClr val="00FF00"/>
                          </a:highlight>
                        </a:rPr>
                        <a:t>93,6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highlight>
                            <a:srgbClr val="00FF00"/>
                          </a:highlight>
                        </a:rPr>
                        <a:t>93,6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89,7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88/-/-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28719">
                <a:tc>
                  <a:txBody>
                    <a:bodyPr/>
                    <a:lstStyle/>
                    <a:p>
                      <a:pPr>
                        <a:spcBef>
                          <a:spcPts val="300"/>
                        </a:spcBef>
                        <a:spcAft>
                          <a:spcPts val="300"/>
                        </a:spcAft>
                      </a:pPr>
                      <a:r>
                        <a:rPr lang="sv-SE" sz="600">
                          <a:effectLst/>
                        </a:rPr>
                        <a:t>Överlevnad vid tjocktarmscancer,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77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67,2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25323">
                <a:tc>
                  <a:txBody>
                    <a:bodyPr/>
                    <a:lstStyle/>
                    <a:p>
                      <a:pPr>
                        <a:spcBef>
                          <a:spcPts val="300"/>
                        </a:spcBef>
                        <a:spcAft>
                          <a:spcPts val="300"/>
                        </a:spcAft>
                      </a:pPr>
                      <a:r>
                        <a:rPr lang="sv-SE" sz="600">
                          <a:effectLst/>
                        </a:rPr>
                        <a:t>Överlevnad vid ändtarmscancer,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58,7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70,3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65,6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r h="195406">
                <a:tc>
                  <a:txBody>
                    <a:bodyPr/>
                    <a:lstStyle/>
                    <a:p>
                      <a:pPr>
                        <a:spcBef>
                          <a:spcPts val="300"/>
                        </a:spcBef>
                        <a:spcAft>
                          <a:spcPts val="300"/>
                        </a:spcAft>
                      </a:pPr>
                      <a:r>
                        <a:rPr lang="sv-SE" sz="600">
                          <a:effectLst/>
                        </a:rPr>
                        <a:t>Överlevnad vid cancersjukdom- flera ca former,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54,7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61,5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56,5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a:effectLst/>
                        </a:rPr>
                        <a:t>58,7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c>
                  <a:txBody>
                    <a:bodyPr/>
                    <a:lstStyle/>
                    <a:p>
                      <a:pPr>
                        <a:spcBef>
                          <a:spcPts val="300"/>
                        </a:spcBef>
                        <a:spcAft>
                          <a:spcPts val="300"/>
                        </a:spcAft>
                      </a:pPr>
                      <a:r>
                        <a:rPr lang="sv-SE" sz="600" dirty="0">
                          <a:effectLst/>
                        </a:rPr>
                        <a:t>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329" marR="34329" marT="0" marB="0"/>
                </a:tc>
              </a:tr>
            </a:tbl>
          </a:graphicData>
        </a:graphic>
      </p:graphicFrame>
    </p:spTree>
    <p:extLst>
      <p:ext uri="{BB962C8B-B14F-4D97-AF65-F5344CB8AC3E}">
        <p14:creationId xmlns:p14="http://schemas.microsoft.com/office/powerpoint/2010/main" val="1431964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Diabetes</a:t>
            </a:r>
            <a:endParaRPr lang="sv-SE" dirty="0"/>
          </a:p>
        </p:txBody>
      </p:sp>
      <p:sp>
        <p:nvSpPr>
          <p:cNvPr id="3" name="Platshållare för innehåll 2"/>
          <p:cNvSpPr>
            <a:spLocks noGrp="1"/>
          </p:cNvSpPr>
          <p:nvPr>
            <p:ph sz="half" idx="1"/>
          </p:nvPr>
        </p:nvSpPr>
        <p:spPr/>
        <p:txBody>
          <a:bodyPr/>
          <a:lstStyle/>
          <a:p>
            <a:pPr marL="0" indent="0">
              <a:buNone/>
            </a:pPr>
            <a:r>
              <a:rPr lang="sv-SE" kern="1200" dirty="0">
                <a:solidFill>
                  <a:srgbClr val="000000"/>
                </a:solidFill>
                <a:latin typeface="Times New Roman" panose="02020603050405020304" pitchFamily="18" charset="0"/>
              </a:rPr>
              <a:t>Resultaten i riket är oförändrade över tid och många patienter når inte behandlingsmålen. Det finns stora skillnader mellan landsting och regioner. Få landsting- och regioner når Socialstyrelsen mål. Inte heller Norrbotten uppnår målnivåerna. Värdet för fotundersökning vid diabetes typ 1 på medicinklinik ligger något högre än riket. När det gäller insulinpump vid typ 1 diabetes, blodsocker hos barn och unga med diabetes samt överdödlighet i hjärt- och kärlsjukdom vid diabetes uppvisar Region Norrbotten något bättre värden än riket. Däremot är vi sämre än riket när det gäller blodsockervärden både i primärvården och på medicinklinik.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4006359641"/>
              </p:ext>
            </p:extLst>
          </p:nvPr>
        </p:nvGraphicFramePr>
        <p:xfrm>
          <a:off x="4596881" y="1257842"/>
          <a:ext cx="4074368" cy="3152427"/>
        </p:xfrm>
        <a:graphic>
          <a:graphicData uri="http://schemas.openxmlformats.org/drawingml/2006/table">
            <a:tbl>
              <a:tblPr firstRow="1" firstCol="1" bandRow="1">
                <a:tableStyleId>{5C22544A-7EE6-4342-B048-85BDC9FD1C3A}</a:tableStyleId>
              </a:tblPr>
              <a:tblGrid>
                <a:gridCol w="1656140"/>
                <a:gridCol w="455802"/>
                <a:gridCol w="455802"/>
                <a:gridCol w="488223"/>
                <a:gridCol w="420329"/>
                <a:gridCol w="598072"/>
              </a:tblGrid>
              <a:tr h="315243">
                <a:tc>
                  <a:txBody>
                    <a:bodyPr/>
                    <a:lstStyle/>
                    <a:p>
                      <a:pPr>
                        <a:spcBef>
                          <a:spcPts val="300"/>
                        </a:spcBef>
                        <a:spcAft>
                          <a:spcPts val="300"/>
                        </a:spcAft>
                      </a:pPr>
                      <a:r>
                        <a:rPr lang="sv-SE" sz="600">
                          <a:effectLst/>
                        </a:rPr>
                        <a:t>Indikator</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Norrbotten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Mål</a:t>
                      </a:r>
                    </a:p>
                    <a:p>
                      <a:pPr>
                        <a:spcBef>
                          <a:spcPts val="300"/>
                        </a:spcBef>
                        <a:spcAft>
                          <a:spcPts val="300"/>
                        </a:spcAft>
                      </a:pPr>
                      <a:r>
                        <a:rPr lang="sv-SE" sz="500">
                          <a:effectLst/>
                        </a:rPr>
                        <a:t>SoS</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Blodsocker (HbA1c ≤ 70 mmol/mol) vid diabetes – primärvård,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87,1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93,3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87,1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Blodsocker (HbA1c ≤ 70 mmol/mol) vid diabetes typ 1 – medicinklinik,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76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85,3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76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Blodtryck &lt; 140/85 mmHg vid diabetes – primärvård,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47,2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64,7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53,5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54,6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Blodtryck &lt; 140/85 mmHg vid diabetes typ 1 – medicinklinik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81,4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72,2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74,7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Fotundersökning vid diabetes – primärvård),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73,8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96,6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82,6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86,5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Fotundersökning vid diabetes typ 1– medicinklinik,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76,6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18216">
                <a:tc>
                  <a:txBody>
                    <a:bodyPr/>
                    <a:lstStyle/>
                    <a:p>
                      <a:pPr>
                        <a:spcBef>
                          <a:spcPts val="300"/>
                        </a:spcBef>
                        <a:spcAft>
                          <a:spcPts val="300"/>
                        </a:spcAft>
                      </a:pPr>
                      <a:r>
                        <a:rPr lang="sv-SE" sz="600">
                          <a:effectLst/>
                        </a:rPr>
                        <a:t>Icke-rökare vid diabetes – primärvård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85,1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94,4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87,3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Icke-rökare vid diabetes typ 1 – medicinklinik,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86,7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95,4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Insulinpump vid diabetes typ 1 – medicinklinik,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12,4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33,4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29,8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57200">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Blodsocker (HbA1c &lt; 57 mmol/mol) hos barn och unga med diabetes,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55,6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54,9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57200">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54648">
                <a:tc>
                  <a:txBody>
                    <a:bodyPr/>
                    <a:lstStyle/>
                    <a:p>
                      <a:pPr>
                        <a:spcBef>
                          <a:spcPts val="300"/>
                        </a:spcBef>
                        <a:spcAft>
                          <a:spcPts val="300"/>
                        </a:spcAft>
                      </a:pPr>
                      <a:r>
                        <a:rPr lang="sv-SE" sz="600">
                          <a:effectLst/>
                        </a:rPr>
                        <a:t>Ögonbottenundersökning hos barn och unga med diabetes typ 1 – medicinklinik,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48,1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73,7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74,6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57200">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36432">
                <a:tc>
                  <a:txBody>
                    <a:bodyPr/>
                    <a:lstStyle/>
                    <a:p>
                      <a:pPr>
                        <a:spcBef>
                          <a:spcPts val="300"/>
                        </a:spcBef>
                        <a:spcAft>
                          <a:spcPts val="300"/>
                        </a:spcAft>
                      </a:pPr>
                      <a:r>
                        <a:rPr lang="sv-SE" sz="600">
                          <a:effectLst/>
                        </a:rPr>
                        <a:t>Överdödlighet i hjärt- och kärlsjukdom vid diabetes, kvot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1,21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1,50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1,39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457200">
                        <a:spcBef>
                          <a:spcPts val="300"/>
                        </a:spcBef>
                        <a:spcAft>
                          <a:spcPts val="300"/>
                        </a:spcAft>
                      </a:pPr>
                      <a:r>
                        <a:rPr lang="sv-SE" sz="600" dirty="0">
                          <a:effectLst/>
                        </a:rPr>
                        <a:t>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bl>
          </a:graphicData>
        </a:graphic>
      </p:graphicFrame>
    </p:spTree>
    <p:extLst>
      <p:ext uri="{BB962C8B-B14F-4D97-AF65-F5344CB8AC3E}">
        <p14:creationId xmlns:p14="http://schemas.microsoft.com/office/powerpoint/2010/main" val="2648693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Ortopedi</a:t>
            </a:r>
            <a:endParaRPr lang="sv-SE" dirty="0"/>
          </a:p>
        </p:txBody>
      </p:sp>
      <p:sp>
        <p:nvSpPr>
          <p:cNvPr id="3" name="Platshållare för innehåll 2"/>
          <p:cNvSpPr>
            <a:spLocks noGrp="1"/>
          </p:cNvSpPr>
          <p:nvPr>
            <p:ph sz="half" idx="1"/>
          </p:nvPr>
        </p:nvSpPr>
        <p:spPr/>
        <p:txBody>
          <a:bodyPr/>
          <a:lstStyle/>
          <a:p>
            <a:r>
              <a:rPr lang="sv-SE" sz="1300" kern="1200" dirty="0">
                <a:solidFill>
                  <a:srgbClr val="000000"/>
                </a:solidFill>
                <a:latin typeface="Times New Roman" panose="02020603050405020304" pitchFamily="18" charset="0"/>
              </a:rPr>
              <a:t>I riket har andelen höftopererade som genomgått artrosskola fördubblats de senaste 5 åren dock har väntetiderna för både knä- och </a:t>
            </a:r>
            <a:r>
              <a:rPr lang="sv-SE" sz="1300" kern="1200" dirty="0" err="1">
                <a:solidFill>
                  <a:srgbClr val="000000"/>
                </a:solidFill>
                <a:latin typeface="Times New Roman" panose="02020603050405020304" pitchFamily="18" charset="0"/>
              </a:rPr>
              <a:t>höftplastiker</a:t>
            </a:r>
            <a:r>
              <a:rPr lang="sv-SE" sz="1300" kern="1200" dirty="0">
                <a:solidFill>
                  <a:srgbClr val="000000"/>
                </a:solidFill>
                <a:latin typeface="Times New Roman" panose="02020603050405020304" pitchFamily="18" charset="0"/>
              </a:rPr>
              <a:t> ökat. I riket ökade knäprotesoperationer ökade påtagligt under 2017. Mediantiden för operation efter höftfraktur efter ankomst till sjukhus har minskat. Antalet </a:t>
            </a:r>
            <a:r>
              <a:rPr lang="sv-SE" sz="1300" kern="1200" dirty="0" err="1">
                <a:solidFill>
                  <a:srgbClr val="000000"/>
                </a:solidFill>
                <a:latin typeface="Times New Roman" panose="02020603050405020304" pitchFamily="18" charset="0"/>
              </a:rPr>
              <a:t>återfrakturer</a:t>
            </a:r>
            <a:r>
              <a:rPr lang="sv-SE" sz="1300" kern="1200" dirty="0">
                <a:solidFill>
                  <a:srgbClr val="000000"/>
                </a:solidFill>
                <a:latin typeface="Times New Roman" panose="02020603050405020304" pitchFamily="18" charset="0"/>
              </a:rPr>
              <a:t> visar på viss försämring över tid. </a:t>
            </a:r>
          </a:p>
          <a:p>
            <a:r>
              <a:rPr lang="sv-SE" sz="1300" kern="1200" dirty="0">
                <a:solidFill>
                  <a:srgbClr val="000000"/>
                </a:solidFill>
                <a:latin typeface="Times New Roman" panose="02020603050405020304" pitchFamily="18" charset="0"/>
              </a:rPr>
              <a:t>Norrbotten är sämst i landet när det gäller antalet genomförda första besök inom 90 dagar. Däremot är vi bäst i riket när det gäller </a:t>
            </a:r>
            <a:r>
              <a:rPr lang="sv-SE" sz="1300" kern="1200" dirty="0" err="1">
                <a:solidFill>
                  <a:srgbClr val="000000"/>
                </a:solidFill>
                <a:latin typeface="Times New Roman" panose="02020603050405020304" pitchFamily="18" charset="0"/>
              </a:rPr>
              <a:t>omoperationer</a:t>
            </a:r>
            <a:r>
              <a:rPr lang="sv-SE" sz="1300" kern="1200" dirty="0">
                <a:solidFill>
                  <a:srgbClr val="000000"/>
                </a:solidFill>
                <a:latin typeface="Times New Roman" panose="02020603050405020304" pitchFamily="18" charset="0"/>
              </a:rPr>
              <a:t> efter höftledsoperation och även implantatöverlevnad vi höftledsoperation. För implantatöverlevnad vid total knäprotesoperation är Norrbotten näst bäst i riket, endast Kalmar uppvisar bättre resultat. När det gäller andelen </a:t>
            </a:r>
            <a:r>
              <a:rPr lang="sv-SE" sz="1300" kern="1200" dirty="0" err="1">
                <a:solidFill>
                  <a:srgbClr val="000000"/>
                </a:solidFill>
                <a:latin typeface="Times New Roman" panose="02020603050405020304" pitchFamily="18" charset="0"/>
              </a:rPr>
              <a:t>återfrakturer</a:t>
            </a:r>
            <a:r>
              <a:rPr lang="sv-SE" sz="1300" kern="1200" dirty="0">
                <a:solidFill>
                  <a:srgbClr val="000000"/>
                </a:solidFill>
                <a:latin typeface="Times New Roman" panose="02020603050405020304" pitchFamily="18" charset="0"/>
              </a:rPr>
              <a:t> inom tre år efter </a:t>
            </a:r>
            <a:r>
              <a:rPr lang="sv-SE" sz="1300" kern="1200" dirty="0" err="1">
                <a:solidFill>
                  <a:srgbClr val="000000"/>
                </a:solidFill>
                <a:latin typeface="Times New Roman" panose="02020603050405020304" pitchFamily="18" charset="0"/>
              </a:rPr>
              <a:t>fagilitetsfraktur</a:t>
            </a:r>
            <a:r>
              <a:rPr lang="sv-SE" sz="1300" kern="1200" dirty="0">
                <a:solidFill>
                  <a:srgbClr val="000000"/>
                </a:solidFill>
                <a:latin typeface="Times New Roman" panose="02020603050405020304" pitchFamily="18" charset="0"/>
              </a:rPr>
              <a:t> samt antibiotika i rätt tid vid knäprotesoperation är vi sämre än riket. Kostnaden per DRG-poäng för primära ledproteser höftplastik ligger Norrbotten lägre än riket.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2051467430"/>
              </p:ext>
            </p:extLst>
          </p:nvPr>
        </p:nvGraphicFramePr>
        <p:xfrm>
          <a:off x="4584441" y="1257837"/>
          <a:ext cx="3837993" cy="3295500"/>
        </p:xfrm>
        <a:graphic>
          <a:graphicData uri="http://schemas.openxmlformats.org/drawingml/2006/table">
            <a:tbl>
              <a:tblPr firstRow="1" firstCol="1" bandRow="1">
                <a:tableStyleId>{5C22544A-7EE6-4342-B048-85BDC9FD1C3A}</a:tableStyleId>
              </a:tblPr>
              <a:tblGrid>
                <a:gridCol w="1834316"/>
                <a:gridCol w="519687"/>
                <a:gridCol w="519687"/>
                <a:gridCol w="490311"/>
                <a:gridCol w="473992"/>
              </a:tblGrid>
              <a:tr h="263640">
                <a:tc>
                  <a:txBody>
                    <a:bodyPr/>
                    <a:lstStyle/>
                    <a:p>
                      <a:pPr>
                        <a:spcBef>
                          <a:spcPts val="300"/>
                        </a:spcBef>
                        <a:spcAft>
                          <a:spcPts val="300"/>
                        </a:spcAft>
                      </a:pPr>
                      <a:r>
                        <a:rPr lang="sv-SE" sz="600">
                          <a:effectLst/>
                        </a:rPr>
                        <a:t>Indikator</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Norrbotten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Genomförda första besök inom 90 dagar i ortopedisk 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highlight>
                            <a:srgbClr val="FF0000"/>
                          </a:highlight>
                        </a:rPr>
                        <a:t>44,2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highlight>
                            <a:srgbClr val="FF0000"/>
                          </a:highlight>
                        </a:rPr>
                        <a:t>44,2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81,6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131820">
                <a:tc>
                  <a:txBody>
                    <a:bodyPr/>
                    <a:lstStyle/>
                    <a:p>
                      <a:pPr>
                        <a:spcBef>
                          <a:spcPts val="300"/>
                        </a:spcBef>
                        <a:spcAft>
                          <a:spcPts val="300"/>
                        </a:spcAft>
                      </a:pPr>
                      <a:r>
                        <a:rPr lang="sv-SE" sz="600">
                          <a:effectLst/>
                        </a:rPr>
                        <a:t>Artrosskola före höftprotesoperation,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30,3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68,8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41,6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43,6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Genomförda operationer/åtgärder inom 90 dagar i ortopedisk 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55,7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73,2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78,5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131820">
                <a:tc>
                  <a:txBody>
                    <a:bodyPr/>
                    <a:lstStyle/>
                    <a:p>
                      <a:pPr>
                        <a:spcBef>
                          <a:spcPts val="300"/>
                        </a:spcBef>
                        <a:spcAft>
                          <a:spcPts val="300"/>
                        </a:spcAft>
                      </a:pPr>
                      <a:r>
                        <a:rPr lang="sv-SE" sz="600">
                          <a:effectLst/>
                        </a:rPr>
                        <a:t>Tid till operation vid höftfraktur, timmar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18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30,7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23,5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131820">
                <a:tc>
                  <a:txBody>
                    <a:bodyPr/>
                    <a:lstStyle/>
                    <a:p>
                      <a:pPr>
                        <a:spcBef>
                          <a:spcPts val="300"/>
                        </a:spcBef>
                        <a:spcAft>
                          <a:spcPts val="300"/>
                        </a:spcAft>
                      </a:pPr>
                      <a:r>
                        <a:rPr lang="sv-SE" sz="600">
                          <a:effectLst/>
                        </a:rPr>
                        <a:t>Protesoperation vid höftfraktur,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56,1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74,8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66,5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67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Patientrapporterat resultat av total höftprotesoperation, index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95,1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102,3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99,4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Omoperation efter total höftprotesoperation,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highlight>
                            <a:srgbClr val="00FF00"/>
                          </a:highlight>
                        </a:rPr>
                        <a:t>0,6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highlight>
                            <a:srgbClr val="00FF00"/>
                          </a:highlight>
                        </a:rPr>
                        <a:t>0,6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Implantatöverlevnad vid total höftprotesoperation,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highlight>
                            <a:srgbClr val="00FF00"/>
                          </a:highlight>
                        </a:rPr>
                        <a:t>97,6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highlight>
                            <a:srgbClr val="00FF00"/>
                          </a:highlight>
                        </a:rPr>
                        <a:t>97,6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95,3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131820">
                <a:tc>
                  <a:txBody>
                    <a:bodyPr/>
                    <a:lstStyle/>
                    <a:p>
                      <a:pPr>
                        <a:spcBef>
                          <a:spcPts val="300"/>
                        </a:spcBef>
                        <a:spcAft>
                          <a:spcPts val="300"/>
                        </a:spcAft>
                      </a:pPr>
                      <a:r>
                        <a:rPr lang="sv-SE" sz="600">
                          <a:effectLst/>
                        </a:rPr>
                        <a:t>Åter till eget boende efter höftfraktur,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60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87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69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131820">
                <a:tc>
                  <a:txBody>
                    <a:bodyPr/>
                    <a:lstStyle/>
                    <a:p>
                      <a:pPr>
                        <a:spcBef>
                          <a:spcPts val="300"/>
                        </a:spcBef>
                        <a:spcAft>
                          <a:spcPts val="300"/>
                        </a:spcAft>
                      </a:pPr>
                      <a:r>
                        <a:rPr lang="sv-SE" sz="600">
                          <a:effectLst/>
                        </a:rPr>
                        <a:t>Gå utomhus efter höftfraktur,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40,8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59,3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51,2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Återfraktur inom 3 år efter fragilitetsfraktur, antal per 100 000 levnadsår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4136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17335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14 358,5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9 422,9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Antibiotika i rätt tid vid knäprotesoperation,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23,9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64,2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28,9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42,2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Implantatöverlevnad vid total knäprotesoperation,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94,3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97,5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97,3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r h="263640">
                <a:tc>
                  <a:txBody>
                    <a:bodyPr/>
                    <a:lstStyle/>
                    <a:p>
                      <a:pPr>
                        <a:spcBef>
                          <a:spcPts val="300"/>
                        </a:spcBef>
                        <a:spcAft>
                          <a:spcPts val="300"/>
                        </a:spcAft>
                      </a:pPr>
                      <a:r>
                        <a:rPr lang="sv-SE" sz="600">
                          <a:effectLst/>
                        </a:rPr>
                        <a:t>Kostnad per producerad DRG-poäng – Primära ledproteser i höft, kr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45 605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58 021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a:effectLst/>
                        </a:rPr>
                        <a:t>48 550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c>
                  <a:txBody>
                    <a:bodyPr/>
                    <a:lstStyle/>
                    <a:p>
                      <a:pPr>
                        <a:spcBef>
                          <a:spcPts val="300"/>
                        </a:spcBef>
                        <a:spcAft>
                          <a:spcPts val="300"/>
                        </a:spcAft>
                      </a:pPr>
                      <a:r>
                        <a:rPr lang="sv-SE" sz="600" dirty="0">
                          <a:effectLst/>
                        </a:rPr>
                        <a:t>50 885</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05" marR="36305" marT="0" marB="0"/>
                </a:tc>
              </a:tr>
            </a:tbl>
          </a:graphicData>
        </a:graphic>
      </p:graphicFrame>
    </p:spTree>
    <p:extLst>
      <p:ext uri="{BB962C8B-B14F-4D97-AF65-F5344CB8AC3E}">
        <p14:creationId xmlns:p14="http://schemas.microsoft.com/office/powerpoint/2010/main" val="2007396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Psykiatri</a:t>
            </a:r>
            <a:endParaRPr lang="sv-SE" dirty="0"/>
          </a:p>
        </p:txBody>
      </p:sp>
      <p:sp>
        <p:nvSpPr>
          <p:cNvPr id="3" name="Platshållare för innehåll 2"/>
          <p:cNvSpPr>
            <a:spLocks noGrp="1"/>
          </p:cNvSpPr>
          <p:nvPr>
            <p:ph sz="half" idx="1"/>
          </p:nvPr>
        </p:nvSpPr>
        <p:spPr/>
        <p:txBody>
          <a:bodyPr/>
          <a:lstStyle/>
          <a:p>
            <a:pPr marL="0" indent="0">
              <a:buNone/>
            </a:pPr>
            <a:r>
              <a:rPr lang="sv-SE" kern="1200" dirty="0">
                <a:solidFill>
                  <a:srgbClr val="000000"/>
                </a:solidFill>
                <a:latin typeface="Times New Roman" panose="02020603050405020304" pitchFamily="18" charset="0"/>
              </a:rPr>
              <a:t>För fem av nio inrapporterade indikatorer har Norrbotten bättre resultat än riket. Vid behandling med antipsykotiska läkemedel vid schizofreni och schizofreniliknande tillstånd har Norrbotten tredje bästa värdena i riket. Positivt är även att värdena för nedsatt psykiskt välbefinnande liksom självmord i befolkningen är lägre än i riket. Norrbotten har även en bättre följsamhet till läkemedelsbehandling vid depression än riket. Däremot har vi det sämsta resultatet i riket gällande symtomfrihet efter elbehandling. Elbehandling vid svår depression och genomförda första besök inom 90 dagar i allmänpsykiatrisk vård visar också på lägre värden än riket.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566164842"/>
              </p:ext>
            </p:extLst>
          </p:nvPr>
        </p:nvGraphicFramePr>
        <p:xfrm>
          <a:off x="4596881" y="1257837"/>
          <a:ext cx="3831772" cy="3094397"/>
        </p:xfrm>
        <a:graphic>
          <a:graphicData uri="http://schemas.openxmlformats.org/drawingml/2006/table">
            <a:tbl>
              <a:tblPr firstRow="1" firstCol="1" bandRow="1">
                <a:tableStyleId>{5C22544A-7EE6-4342-B048-85BDC9FD1C3A}</a:tableStyleId>
              </a:tblPr>
              <a:tblGrid>
                <a:gridCol w="1747650"/>
                <a:gridCol w="402476"/>
                <a:gridCol w="421129"/>
                <a:gridCol w="454848"/>
                <a:gridCol w="403193"/>
                <a:gridCol w="402476"/>
              </a:tblGrid>
              <a:tr h="533517">
                <a:tc>
                  <a:txBody>
                    <a:bodyPr/>
                    <a:lstStyle/>
                    <a:p>
                      <a:pPr>
                        <a:spcBef>
                          <a:spcPts val="300"/>
                        </a:spcBef>
                        <a:spcAft>
                          <a:spcPts val="300"/>
                        </a:spcAft>
                      </a:pPr>
                      <a:r>
                        <a:rPr lang="sv-SE" sz="600">
                          <a:effectLst/>
                        </a:rPr>
                        <a:t>Indikator</a:t>
                      </a:r>
                    </a:p>
                    <a:p>
                      <a:pPr>
                        <a:spcBef>
                          <a:spcPts val="300"/>
                        </a:spcBef>
                        <a:spcAft>
                          <a:spcPts val="300"/>
                        </a:spcAft>
                      </a:pPr>
                      <a:r>
                        <a:rPr lang="sv-SE" sz="5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5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5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500">
                          <a:effectLst/>
                        </a:rPr>
                        <a:t>Norrbotten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5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500">
                          <a:effectLst/>
                        </a:rPr>
                        <a:t>Mål</a:t>
                      </a:r>
                      <a:endParaRPr lang="sv-SE" sz="600">
                        <a:effectLst/>
                      </a:endParaRPr>
                    </a:p>
                    <a:p>
                      <a:pPr>
                        <a:spcBef>
                          <a:spcPts val="300"/>
                        </a:spcBef>
                        <a:spcAft>
                          <a:spcPts val="300"/>
                        </a:spcAft>
                      </a:pPr>
                      <a:r>
                        <a:rPr lang="sv-SE" sz="500">
                          <a:effectLst/>
                        </a:rPr>
                        <a:t>SoS</a:t>
                      </a:r>
                      <a:endParaRPr lang="sv-SE" sz="600">
                        <a:effectLst/>
                      </a:endParaRPr>
                    </a:p>
                    <a:p>
                      <a:pPr>
                        <a:spcBef>
                          <a:spcPts val="300"/>
                        </a:spcBef>
                        <a:spcAft>
                          <a:spcPts val="300"/>
                        </a:spcAft>
                      </a:pPr>
                      <a:r>
                        <a:rPr lang="sv-SE" sz="500">
                          <a:effectLst/>
                        </a:rPr>
                        <a:t>/kval reg</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56088">
                <a:tc>
                  <a:txBody>
                    <a:bodyPr/>
                    <a:lstStyle/>
                    <a:p>
                      <a:pPr>
                        <a:spcBef>
                          <a:spcPts val="300"/>
                        </a:spcBef>
                        <a:spcAft>
                          <a:spcPts val="300"/>
                        </a:spcAft>
                      </a:pPr>
                      <a:r>
                        <a:rPr lang="sv-SE" sz="600">
                          <a:effectLst/>
                        </a:rPr>
                        <a:t>Behandling med litium vid bipolär sjukdom typ 1 %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48,3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86,4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28044">
                <a:tc>
                  <a:txBody>
                    <a:bodyPr/>
                    <a:lstStyle/>
                    <a:p>
                      <a:pPr>
                        <a:spcBef>
                          <a:spcPts val="300"/>
                        </a:spcBef>
                        <a:spcAft>
                          <a:spcPts val="300"/>
                        </a:spcAft>
                      </a:pPr>
                      <a:r>
                        <a:rPr lang="sv-SE" sz="600">
                          <a:effectLst/>
                        </a:rPr>
                        <a:t>Elbehandling vid svår depression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23,4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31,9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56088">
                <a:tc>
                  <a:txBody>
                    <a:bodyPr/>
                    <a:lstStyle/>
                    <a:p>
                      <a:pPr>
                        <a:spcAft>
                          <a:spcPts val="0"/>
                        </a:spcAft>
                      </a:pPr>
                      <a:r>
                        <a:rPr lang="sv-SE" sz="600">
                          <a:effectLst/>
                        </a:rPr>
                        <a:t>Läkemedelsuppföljning vid schizofreni och psykossjukdom,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66,4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56088">
                <a:tc>
                  <a:txBody>
                    <a:bodyPr/>
                    <a:lstStyle/>
                    <a:p>
                      <a:pPr>
                        <a:spcBef>
                          <a:spcPts val="300"/>
                        </a:spcBef>
                        <a:spcAft>
                          <a:spcPts val="300"/>
                        </a:spcAft>
                      </a:pPr>
                      <a:r>
                        <a:rPr lang="sv-SE" sz="600">
                          <a:effectLst/>
                        </a:rPr>
                        <a:t>Följsamhet till läkemedelsbehandling vid depression%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51,3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55,4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52,6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28044">
                <a:tc>
                  <a:txBody>
                    <a:bodyPr/>
                    <a:lstStyle/>
                    <a:p>
                      <a:pPr>
                        <a:spcBef>
                          <a:spcPts val="300"/>
                        </a:spcBef>
                        <a:spcAft>
                          <a:spcPts val="300"/>
                        </a:spcAft>
                      </a:pPr>
                      <a:r>
                        <a:rPr lang="sv-SE" sz="600">
                          <a:effectLst/>
                        </a:rPr>
                        <a:t>Symtomfrihet efter elbehandling,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23,1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67,4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23,1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42,6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56088">
                <a:tc>
                  <a:txBody>
                    <a:bodyPr/>
                    <a:lstStyle/>
                    <a:p>
                      <a:pPr>
                        <a:spcBef>
                          <a:spcPts val="300"/>
                        </a:spcBef>
                        <a:spcAft>
                          <a:spcPts val="300"/>
                        </a:spcAft>
                      </a:pPr>
                      <a:r>
                        <a:rPr lang="sv-SE" sz="600">
                          <a:effectLst/>
                        </a:rPr>
                        <a:t>Genomförda första besök inom 90 dagar i allmänpsykiatrisk vård,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78,4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99,4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85,1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93,3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84132">
                <a:tc>
                  <a:txBody>
                    <a:bodyPr/>
                    <a:lstStyle/>
                    <a:p>
                      <a:pPr>
                        <a:spcBef>
                          <a:spcPts val="300"/>
                        </a:spcBef>
                        <a:spcAft>
                          <a:spcPts val="300"/>
                        </a:spcAft>
                      </a:pPr>
                      <a:r>
                        <a:rPr lang="sv-SE" sz="600">
                          <a:effectLst/>
                        </a:rPr>
                        <a:t>Startade utredningar och behandlingar inom 30 dagar i barn- och ungdomspsykiatri,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29,1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95,2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71,8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84132">
                <a:tc>
                  <a:txBody>
                    <a:bodyPr/>
                    <a:lstStyle/>
                    <a:p>
                      <a:pPr>
                        <a:spcBef>
                          <a:spcPts val="300"/>
                        </a:spcBef>
                        <a:spcAft>
                          <a:spcPts val="300"/>
                        </a:spcAft>
                      </a:pPr>
                      <a:r>
                        <a:rPr lang="sv-SE" sz="600">
                          <a:effectLst/>
                        </a:rPr>
                        <a:t>Behandling med antipsykotiska läkemedel vid schizofreni och schizofreniliknande tillstånd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66,9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83,1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56088">
                <a:tc>
                  <a:txBody>
                    <a:bodyPr/>
                    <a:lstStyle/>
                    <a:p>
                      <a:pPr>
                        <a:spcBef>
                          <a:spcPts val="300"/>
                        </a:spcBef>
                        <a:spcAft>
                          <a:spcPts val="300"/>
                        </a:spcAft>
                      </a:pPr>
                      <a:r>
                        <a:rPr lang="sv-SE" sz="600">
                          <a:effectLst/>
                        </a:rPr>
                        <a:t>Återinskrivning inom 28 dagar efter vård för schizofreni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17,1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28044">
                <a:tc>
                  <a:txBody>
                    <a:bodyPr/>
                    <a:lstStyle/>
                    <a:p>
                      <a:pPr>
                        <a:spcBef>
                          <a:spcPts val="300"/>
                        </a:spcBef>
                        <a:spcAft>
                          <a:spcPts val="300"/>
                        </a:spcAft>
                      </a:pPr>
                      <a:r>
                        <a:rPr lang="sv-SE" sz="600">
                          <a:effectLst/>
                        </a:rPr>
                        <a:t>Nedsatt psykiskt välbefinnande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28044">
                <a:tc>
                  <a:txBody>
                    <a:bodyPr/>
                    <a:lstStyle/>
                    <a:p>
                      <a:pPr>
                        <a:spcBef>
                          <a:spcPts val="300"/>
                        </a:spcBef>
                        <a:spcAft>
                          <a:spcPts val="300"/>
                        </a:spcAft>
                      </a:pPr>
                      <a:r>
                        <a:rPr lang="sv-SE" sz="600">
                          <a:effectLst/>
                        </a:rPr>
                        <a:t>Självmord i befolkningen 12,1%/14,9%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24,4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12,1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14,9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dirty="0">
                          <a:effectLst/>
                        </a:rPr>
                        <a:t>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bl>
          </a:graphicData>
        </a:graphic>
      </p:graphicFrame>
    </p:spTree>
    <p:extLst>
      <p:ext uri="{BB962C8B-B14F-4D97-AF65-F5344CB8AC3E}">
        <p14:creationId xmlns:p14="http://schemas.microsoft.com/office/powerpoint/2010/main" val="2008375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Kvinnosjukdomar</a:t>
            </a:r>
            <a:endParaRPr lang="sv-SE" dirty="0"/>
          </a:p>
        </p:txBody>
      </p:sp>
      <p:sp>
        <p:nvSpPr>
          <p:cNvPr id="3" name="Platshållare för innehåll 2"/>
          <p:cNvSpPr>
            <a:spLocks noGrp="1"/>
          </p:cNvSpPr>
          <p:nvPr>
            <p:ph sz="half" idx="1"/>
          </p:nvPr>
        </p:nvSpPr>
        <p:spPr/>
        <p:txBody>
          <a:bodyPr/>
          <a:lstStyle/>
          <a:p>
            <a:pPr marL="0" indent="0">
              <a:buNone/>
            </a:pPr>
            <a:r>
              <a:rPr lang="sv-SE" kern="1200" dirty="0">
                <a:solidFill>
                  <a:srgbClr val="000000"/>
                </a:solidFill>
                <a:latin typeface="Times New Roman" panose="02020603050405020304" pitchFamily="18" charset="0"/>
              </a:rPr>
              <a:t>Norrbotten har lägst antal vårdrelaterade infektioner i neonatalvård per hundra vårddygn. Regionen har även bra siffror på patientrapporterad minskning av framfallssymtom ett år efter operation i jämförelse med riket. Borttagande av livmoder med </a:t>
            </a:r>
            <a:r>
              <a:rPr lang="sv-SE" kern="1200" dirty="0" err="1">
                <a:solidFill>
                  <a:srgbClr val="000000"/>
                </a:solidFill>
                <a:latin typeface="Times New Roman" panose="02020603050405020304" pitchFamily="18" charset="0"/>
              </a:rPr>
              <a:t>minimalinvasiv</a:t>
            </a:r>
            <a:r>
              <a:rPr lang="sv-SE" kern="1200" dirty="0">
                <a:solidFill>
                  <a:srgbClr val="000000"/>
                </a:solidFill>
                <a:latin typeface="Times New Roman" panose="02020603050405020304" pitchFamily="18" charset="0"/>
              </a:rPr>
              <a:t> teknik utförs dock i mindre omfattning i regionen än för riket. Siffrorna för väntetid för ett första besök inom gynekologisk vård 90 dagar eller kortare var bland de sämsta i riket.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2264278185"/>
              </p:ext>
            </p:extLst>
          </p:nvPr>
        </p:nvGraphicFramePr>
        <p:xfrm>
          <a:off x="4590660" y="833533"/>
          <a:ext cx="4298302" cy="3676264"/>
        </p:xfrm>
        <a:graphic>
          <a:graphicData uri="http://schemas.openxmlformats.org/drawingml/2006/table">
            <a:tbl>
              <a:tblPr firstRow="1" firstCol="1" bandRow="1">
                <a:tableStyleId>{5C22544A-7EE6-4342-B048-85BDC9FD1C3A}</a:tableStyleId>
              </a:tblPr>
              <a:tblGrid>
                <a:gridCol w="1145596"/>
                <a:gridCol w="577024"/>
                <a:gridCol w="586278"/>
                <a:gridCol w="708202"/>
                <a:gridCol w="645028"/>
                <a:gridCol w="636174"/>
              </a:tblGrid>
              <a:tr h="215345">
                <a:tc>
                  <a:txBody>
                    <a:bodyPr/>
                    <a:lstStyle/>
                    <a:p>
                      <a:pPr>
                        <a:spcBef>
                          <a:spcPts val="300"/>
                        </a:spcBef>
                        <a:spcAft>
                          <a:spcPts val="300"/>
                        </a:spcAft>
                      </a:pPr>
                      <a:r>
                        <a:rPr lang="sv-SE" sz="500">
                          <a:effectLst/>
                        </a:rPr>
                        <a:t>Indikator</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Min</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Max</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Norrbotten</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Riket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Mål</a:t>
                      </a:r>
                    </a:p>
                    <a:p>
                      <a:pPr>
                        <a:spcBef>
                          <a:spcPts val="300"/>
                        </a:spcBef>
                        <a:spcAft>
                          <a:spcPts val="300"/>
                        </a:spcAft>
                      </a:pPr>
                      <a:r>
                        <a:rPr lang="sv-SE" sz="400">
                          <a:effectLst/>
                        </a:rPr>
                        <a:t>kval register</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230728">
                <a:tc>
                  <a:txBody>
                    <a:bodyPr/>
                    <a:lstStyle/>
                    <a:p>
                      <a:pPr>
                        <a:spcBef>
                          <a:spcPts val="300"/>
                        </a:spcBef>
                        <a:spcAft>
                          <a:spcPts val="300"/>
                        </a:spcAft>
                      </a:pPr>
                      <a:r>
                        <a:rPr lang="sv-SE" sz="500">
                          <a:effectLst/>
                        </a:rPr>
                        <a:t>Bristningar vid icke instrumentell förlossning,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1,2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3,3</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2,1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1,9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230728">
                <a:tc>
                  <a:txBody>
                    <a:bodyPr/>
                    <a:lstStyle/>
                    <a:p>
                      <a:pPr>
                        <a:spcBef>
                          <a:spcPts val="300"/>
                        </a:spcBef>
                        <a:spcAft>
                          <a:spcPts val="300"/>
                        </a:spcAft>
                      </a:pPr>
                      <a:r>
                        <a:rPr lang="sv-SE" sz="500">
                          <a:effectLst/>
                        </a:rPr>
                        <a:t>Eftervårdsbesök på barnmorskemottagning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73,7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96,5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82,4</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82,6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230728">
                <a:tc>
                  <a:txBody>
                    <a:bodyPr/>
                    <a:lstStyle/>
                    <a:p>
                      <a:pPr>
                        <a:spcBef>
                          <a:spcPts val="300"/>
                        </a:spcBef>
                        <a:spcAft>
                          <a:spcPts val="300"/>
                        </a:spcAft>
                      </a:pPr>
                      <a:r>
                        <a:rPr lang="sv-SE" sz="500">
                          <a:effectLst/>
                        </a:rPr>
                        <a:t>Screening för riskbruk av alkohol före graviditet%</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55,8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94,6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86,6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81,8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153819">
                <a:tc>
                  <a:txBody>
                    <a:bodyPr/>
                    <a:lstStyle/>
                    <a:p>
                      <a:pPr>
                        <a:spcBef>
                          <a:spcPts val="300"/>
                        </a:spcBef>
                        <a:spcAft>
                          <a:spcPts val="300"/>
                        </a:spcAft>
                      </a:pPr>
                      <a:r>
                        <a:rPr lang="sv-SE" sz="500">
                          <a:effectLst/>
                        </a:rPr>
                        <a:t>Stor blödning vid vaginal förlossning</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3,3</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7,5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5,9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5,5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307637">
                <a:tc>
                  <a:txBody>
                    <a:bodyPr/>
                    <a:lstStyle/>
                    <a:p>
                      <a:pPr>
                        <a:spcBef>
                          <a:spcPts val="300"/>
                        </a:spcBef>
                        <a:spcAft>
                          <a:spcPts val="300"/>
                        </a:spcAft>
                      </a:pPr>
                      <a:r>
                        <a:rPr lang="sv-SE" sz="500">
                          <a:effectLst/>
                        </a:rPr>
                        <a:t>Väntande 90 dagar eller kortare på första besök inom gynekologisk vård,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77,9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98,6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77,9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230728">
                <a:tc>
                  <a:txBody>
                    <a:bodyPr/>
                    <a:lstStyle/>
                    <a:p>
                      <a:pPr>
                        <a:spcBef>
                          <a:spcPts val="300"/>
                        </a:spcBef>
                        <a:spcAft>
                          <a:spcPts val="300"/>
                        </a:spcAft>
                      </a:pPr>
                      <a:r>
                        <a:rPr lang="sv-SE" sz="500">
                          <a:effectLst/>
                        </a:rPr>
                        <a:t>Genomförda första besök inom 90 dagar i gynekologisk vård,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60,9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99,1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88,8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93,6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307637">
                <a:tc>
                  <a:txBody>
                    <a:bodyPr/>
                    <a:lstStyle/>
                    <a:p>
                      <a:pPr>
                        <a:spcBef>
                          <a:spcPts val="300"/>
                        </a:spcBef>
                        <a:spcAft>
                          <a:spcPts val="300"/>
                        </a:spcAft>
                      </a:pPr>
                      <a:r>
                        <a:rPr lang="sv-SE" sz="500">
                          <a:effectLst/>
                        </a:rPr>
                        <a:t>Klinikbedömning av patientens enkätsvar efter gynekologisk operation,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100</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87,5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93,2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230728">
                <a:tc>
                  <a:txBody>
                    <a:bodyPr/>
                    <a:lstStyle/>
                    <a:p>
                      <a:pPr>
                        <a:spcBef>
                          <a:spcPts val="300"/>
                        </a:spcBef>
                        <a:spcAft>
                          <a:spcPts val="300"/>
                        </a:spcAft>
                      </a:pPr>
                      <a:r>
                        <a:rPr lang="sv-SE" sz="500">
                          <a:effectLst/>
                        </a:rPr>
                        <a:t>Operation av äggledare och äggstockar med titthålskirurgi,%</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63,9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85,9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91,8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230728">
                <a:tc>
                  <a:txBody>
                    <a:bodyPr/>
                    <a:lstStyle/>
                    <a:p>
                      <a:pPr>
                        <a:spcBef>
                          <a:spcPts val="300"/>
                        </a:spcBef>
                        <a:spcAft>
                          <a:spcPts val="300"/>
                        </a:spcAft>
                      </a:pPr>
                      <a:r>
                        <a:rPr lang="sv-SE" sz="500">
                          <a:effectLst/>
                        </a:rPr>
                        <a:t>Patientrapporterad kontinens efter inkontinensoperation%</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52,6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59,7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67,7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307637">
                <a:tc>
                  <a:txBody>
                    <a:bodyPr/>
                    <a:lstStyle/>
                    <a:p>
                      <a:pPr>
                        <a:spcBef>
                          <a:spcPts val="300"/>
                        </a:spcBef>
                        <a:spcAft>
                          <a:spcPts val="300"/>
                        </a:spcAft>
                      </a:pPr>
                      <a:r>
                        <a:rPr lang="sv-SE" sz="500">
                          <a:effectLst/>
                        </a:rPr>
                        <a:t>Patientrapporterad minskning av framfallssymtom ett år efter operation,%</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56,9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82,5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77,2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74,1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230728">
                <a:tc>
                  <a:txBody>
                    <a:bodyPr/>
                    <a:lstStyle/>
                    <a:p>
                      <a:pPr>
                        <a:spcBef>
                          <a:spcPts val="300"/>
                        </a:spcBef>
                        <a:spcAft>
                          <a:spcPts val="300"/>
                        </a:spcAft>
                      </a:pPr>
                      <a:r>
                        <a:rPr lang="sv-SE" sz="500">
                          <a:effectLst/>
                        </a:rPr>
                        <a:t>Borttagande av livmoder med minimalinvasiv teknik,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16,7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26,2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55,2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384547">
                <a:tc>
                  <a:txBody>
                    <a:bodyPr/>
                    <a:lstStyle/>
                    <a:p>
                      <a:pPr>
                        <a:spcBef>
                          <a:spcPts val="300"/>
                        </a:spcBef>
                        <a:spcAft>
                          <a:spcPts val="300"/>
                        </a:spcAft>
                      </a:pPr>
                      <a:r>
                        <a:rPr lang="sv-SE" sz="500">
                          <a:effectLst/>
                        </a:rPr>
                        <a:t>Verifierade vårdrelaterade infektioner i neonatalvård, per hundra vårddygn</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highlight>
                            <a:srgbClr val="00FF00"/>
                          </a:highlight>
                        </a:rPr>
                        <a:t>0,025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0,236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highlight>
                            <a:srgbClr val="00FF00"/>
                          </a:highlight>
                        </a:rPr>
                        <a:t>0,025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0,113</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76909">
                <a:tc>
                  <a:txBody>
                    <a:bodyPr/>
                    <a:lstStyle/>
                    <a:p>
                      <a:pPr>
                        <a:spcBef>
                          <a:spcPts val="300"/>
                        </a:spcBef>
                        <a:spcAft>
                          <a:spcPts val="300"/>
                        </a:spcAft>
                      </a:pPr>
                      <a:r>
                        <a:rPr lang="sv-SE" sz="500">
                          <a:effectLst/>
                        </a:rPr>
                        <a:t>Planerade kejsarsnitt</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6,2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11,5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6,5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8,7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r h="307637">
                <a:tc>
                  <a:txBody>
                    <a:bodyPr/>
                    <a:lstStyle/>
                    <a:p>
                      <a:pPr>
                        <a:spcBef>
                          <a:spcPts val="300"/>
                        </a:spcBef>
                        <a:spcAft>
                          <a:spcPts val="300"/>
                        </a:spcAft>
                      </a:pPr>
                      <a:r>
                        <a:rPr lang="sv-SE" sz="500">
                          <a:effectLst/>
                        </a:rPr>
                        <a:t>Kostnad per producerad DRG-poäng – Vaginal förlossning</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Aft>
                          <a:spcPts val="0"/>
                        </a:spcAft>
                      </a:pPr>
                      <a:r>
                        <a:rPr lang="sv-SE" sz="500">
                          <a:effectLst/>
                        </a:rPr>
                        <a:t>37 539</a:t>
                      </a:r>
                    </a:p>
                    <a:p>
                      <a:pPr>
                        <a:spcAft>
                          <a:spcPts val="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Aft>
                          <a:spcPts val="0"/>
                        </a:spcAft>
                      </a:pPr>
                      <a:r>
                        <a:rPr lang="sv-SE" sz="500">
                          <a:effectLst/>
                        </a:rPr>
                        <a:t>62 776</a:t>
                      </a:r>
                    </a:p>
                    <a:p>
                      <a:pPr>
                        <a:spcAft>
                          <a:spcPts val="0"/>
                        </a:spcAft>
                      </a:pPr>
                      <a:r>
                        <a:rPr lang="sv-SE" sz="500">
                          <a:effectLst/>
                        </a:rPr>
                        <a:t> </a:t>
                      </a:r>
                    </a:p>
                    <a:p>
                      <a:pPr>
                        <a:spcAft>
                          <a:spcPts val="0"/>
                        </a:spcAft>
                      </a:pPr>
                      <a:r>
                        <a:rPr lang="sv-SE" sz="500">
                          <a:effectLst/>
                        </a:rPr>
                        <a:t> </a:t>
                      </a:r>
                    </a:p>
                    <a:p>
                      <a:pPr>
                        <a:spcAft>
                          <a:spcPts val="0"/>
                        </a:spcAft>
                      </a:pPr>
                      <a:r>
                        <a:rPr lang="sv-SE" sz="500">
                          <a:effectLst/>
                        </a:rPr>
                        <a: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Aft>
                          <a:spcPts val="0"/>
                        </a:spcAft>
                      </a:pPr>
                      <a:r>
                        <a:rPr lang="sv-SE" sz="500">
                          <a:effectLst/>
                        </a:rPr>
                        <a:t>51639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a:effectLst/>
                        </a:rPr>
                        <a:t>50887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c>
                  <a:txBody>
                    <a:bodyPr/>
                    <a:lstStyle/>
                    <a:p>
                      <a:pPr>
                        <a:spcBef>
                          <a:spcPts val="300"/>
                        </a:spcBef>
                        <a:spcAft>
                          <a:spcPts val="300"/>
                        </a:spcAft>
                      </a:pPr>
                      <a:r>
                        <a:rPr lang="sv-SE" sz="500" dirty="0">
                          <a:effectLst/>
                        </a:rPr>
                        <a:t> </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684" marR="30684" marT="0" marB="0"/>
                </a:tc>
              </a:tr>
            </a:tbl>
          </a:graphicData>
        </a:graphic>
      </p:graphicFrame>
    </p:spTree>
    <p:extLst>
      <p:ext uri="{BB962C8B-B14F-4D97-AF65-F5344CB8AC3E}">
        <p14:creationId xmlns:p14="http://schemas.microsoft.com/office/powerpoint/2010/main" val="238827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Njure</a:t>
            </a:r>
            <a:endParaRPr lang="sv-SE" dirty="0"/>
          </a:p>
        </p:txBody>
      </p:sp>
      <p:sp>
        <p:nvSpPr>
          <p:cNvPr id="3" name="Platshållare för innehåll 2"/>
          <p:cNvSpPr>
            <a:spLocks noGrp="1"/>
          </p:cNvSpPr>
          <p:nvPr>
            <p:ph sz="half" idx="1"/>
          </p:nvPr>
        </p:nvSpPr>
        <p:spPr/>
        <p:txBody>
          <a:bodyPr/>
          <a:lstStyle/>
          <a:p>
            <a:pPr marL="0" indent="0">
              <a:buNone/>
            </a:pPr>
            <a:r>
              <a:rPr lang="sv-SE" kern="1200" dirty="0">
                <a:solidFill>
                  <a:srgbClr val="000000"/>
                </a:solidFill>
                <a:latin typeface="Times New Roman" panose="02020603050405020304" pitchFamily="18" charset="0"/>
              </a:rPr>
              <a:t>För följande indikatorer låg Norrbotten bättre till än riket; måluppfyllelse vid ESL-behandlad njursvikt, fosfatnivå vid njursvikt och tillgång till blodbanan för bloddialys samt självdialys vid påbörjande av dialys för njursvikt. Däremot hade Norrbotten det lägsta värdet i riket gällande måluppfyllelse för behandlingsdos vid dialys vid njursvikt.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4085416386"/>
              </p:ext>
            </p:extLst>
          </p:nvPr>
        </p:nvGraphicFramePr>
        <p:xfrm>
          <a:off x="4646644" y="1090960"/>
          <a:ext cx="4080589" cy="3470647"/>
        </p:xfrm>
        <a:graphic>
          <a:graphicData uri="http://schemas.openxmlformats.org/drawingml/2006/table">
            <a:tbl>
              <a:tblPr firstRow="1" firstCol="1" bandRow="1">
                <a:tableStyleId>{5C22544A-7EE6-4342-B048-85BDC9FD1C3A}</a:tableStyleId>
              </a:tblPr>
              <a:tblGrid>
                <a:gridCol w="1017664"/>
                <a:gridCol w="576065"/>
                <a:gridCol w="671949"/>
                <a:gridCol w="684556"/>
                <a:gridCol w="628018"/>
                <a:gridCol w="502337"/>
              </a:tblGrid>
              <a:tr h="311934">
                <a:tc>
                  <a:txBody>
                    <a:bodyPr/>
                    <a:lstStyle/>
                    <a:p>
                      <a:pPr>
                        <a:spcBef>
                          <a:spcPts val="300"/>
                        </a:spcBef>
                        <a:spcAft>
                          <a:spcPts val="300"/>
                        </a:spcAft>
                      </a:pPr>
                      <a:r>
                        <a:rPr lang="sv-SE" sz="600">
                          <a:effectLst/>
                        </a:rPr>
                        <a:t>Indikator</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Norrbotten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Riket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Mål</a:t>
                      </a:r>
                    </a:p>
                    <a:p>
                      <a:pPr>
                        <a:spcBef>
                          <a:spcPts val="300"/>
                        </a:spcBef>
                        <a:spcAft>
                          <a:spcPts val="300"/>
                        </a:spcAft>
                      </a:pPr>
                      <a:r>
                        <a:rPr lang="sv-SE" sz="500">
                          <a:effectLst/>
                        </a:rPr>
                        <a:t>SoS/kval reg</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78248">
                <a:tc>
                  <a:txBody>
                    <a:bodyPr/>
                    <a:lstStyle/>
                    <a:p>
                      <a:pPr>
                        <a:spcBef>
                          <a:spcPts val="300"/>
                        </a:spcBef>
                        <a:spcAft>
                          <a:spcPts val="300"/>
                        </a:spcAft>
                      </a:pPr>
                      <a:r>
                        <a:rPr lang="sv-SE" sz="600">
                          <a:effectLst/>
                        </a:rPr>
                        <a:t>Registrerad diagnos vid njursjukdom,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98,6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70,8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445620">
                <a:tc>
                  <a:txBody>
                    <a:bodyPr/>
                    <a:lstStyle/>
                    <a:p>
                      <a:pPr>
                        <a:spcBef>
                          <a:spcPts val="300"/>
                        </a:spcBef>
                        <a:spcAft>
                          <a:spcPts val="300"/>
                        </a:spcAft>
                      </a:pPr>
                      <a:r>
                        <a:rPr lang="sv-SE" sz="600">
                          <a:effectLst/>
                        </a:rPr>
                        <a:t>RAAS-hämmande läkemedelsbehandling vid diabetesrelaterad njursvikt,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Aft>
                          <a:spcPts val="0"/>
                        </a:spcAft>
                      </a:pPr>
                      <a:r>
                        <a:rPr lang="sv-SE" sz="600">
                          <a:effectLst/>
                        </a:rPr>
                        <a:t>53,6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Aft>
                          <a:spcPts val="0"/>
                        </a:spcAft>
                      </a:pPr>
                      <a:r>
                        <a:rPr lang="sv-SE" sz="600">
                          <a:effectLst/>
                        </a:rPr>
                        <a:t>92,3</a:t>
                      </a:r>
                    </a:p>
                    <a:p>
                      <a:pPr>
                        <a:spcAft>
                          <a:spcPts val="0"/>
                        </a:spcAft>
                      </a:pPr>
                      <a:r>
                        <a:rPr lang="sv-SE" sz="600">
                          <a:effectLst/>
                        </a:rPr>
                        <a:t> </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58,3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72,5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67372">
                <a:tc>
                  <a:txBody>
                    <a:bodyPr/>
                    <a:lstStyle/>
                    <a:p>
                      <a:pPr>
                        <a:spcBef>
                          <a:spcPts val="300"/>
                        </a:spcBef>
                        <a:spcAft>
                          <a:spcPts val="300"/>
                        </a:spcAft>
                      </a:pPr>
                      <a:r>
                        <a:rPr lang="sv-SE" sz="600">
                          <a:effectLst/>
                        </a:rPr>
                        <a:t>Måluppfyllelse vid ESL-behandlad njursvikt,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Aft>
                          <a:spcPts val="0"/>
                        </a:spcAft>
                      </a:pPr>
                      <a:r>
                        <a:rPr lang="sv-SE" sz="600">
                          <a:effectLst/>
                        </a:rPr>
                        <a:t>42,8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Aft>
                          <a:spcPts val="0"/>
                        </a:spcAft>
                      </a:pPr>
                      <a:r>
                        <a:rPr lang="sv-SE" sz="600">
                          <a:effectLst/>
                        </a:rPr>
                        <a:t>71,9</a:t>
                      </a:r>
                    </a:p>
                    <a:p>
                      <a:pPr>
                        <a:spcAft>
                          <a:spcPts val="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57,8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54,2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67372">
                <a:tc>
                  <a:txBody>
                    <a:bodyPr/>
                    <a:lstStyle/>
                    <a:p>
                      <a:pPr>
                        <a:spcBef>
                          <a:spcPts val="300"/>
                        </a:spcBef>
                        <a:spcAft>
                          <a:spcPts val="300"/>
                        </a:spcAft>
                      </a:pPr>
                      <a:r>
                        <a:rPr lang="sv-SE" sz="600">
                          <a:effectLst/>
                        </a:rPr>
                        <a:t>Måluppfyllelse för blodtryck vid njursvikt,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47,4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53,6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65,6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56497">
                <a:tc>
                  <a:txBody>
                    <a:bodyPr/>
                    <a:lstStyle/>
                    <a:p>
                      <a:pPr>
                        <a:spcBef>
                          <a:spcPts val="300"/>
                        </a:spcBef>
                        <a:spcAft>
                          <a:spcPts val="300"/>
                        </a:spcAft>
                      </a:pPr>
                      <a:r>
                        <a:rPr lang="sv-SE" sz="600">
                          <a:effectLst/>
                        </a:rPr>
                        <a:t>Måluppfyllelse för fosfatnivå vid njursvikt av grad 4-5,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80,6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93,4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86,6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67372">
                <a:tc>
                  <a:txBody>
                    <a:bodyPr/>
                    <a:lstStyle/>
                    <a:p>
                      <a:pPr>
                        <a:spcBef>
                          <a:spcPts val="300"/>
                        </a:spcBef>
                        <a:spcAft>
                          <a:spcPts val="300"/>
                        </a:spcAft>
                      </a:pPr>
                      <a:r>
                        <a:rPr lang="sv-SE" sz="600">
                          <a:effectLst/>
                        </a:rPr>
                        <a:t>Måluppfyllelse för fosfatnivå vid njursvikt,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79,8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69,9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58,6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67372">
                <a:tc>
                  <a:txBody>
                    <a:bodyPr/>
                    <a:lstStyle/>
                    <a:p>
                      <a:pPr>
                        <a:spcBef>
                          <a:spcPts val="300"/>
                        </a:spcBef>
                        <a:spcAft>
                          <a:spcPts val="300"/>
                        </a:spcAft>
                      </a:pPr>
                      <a:r>
                        <a:rPr lang="sv-SE" sz="600">
                          <a:effectLst/>
                        </a:rPr>
                        <a:t>Måluppfyllelse för behandlingsdos vid dialys vid njursvikt,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45,8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90,5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45,8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74,3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67372">
                <a:tc>
                  <a:txBody>
                    <a:bodyPr/>
                    <a:lstStyle/>
                    <a:p>
                      <a:pPr>
                        <a:spcBef>
                          <a:spcPts val="300"/>
                        </a:spcBef>
                        <a:spcAft>
                          <a:spcPts val="300"/>
                        </a:spcAft>
                      </a:pPr>
                      <a:r>
                        <a:rPr lang="sv-SE" sz="600">
                          <a:effectLst/>
                        </a:rPr>
                        <a:t>Tillgång till blodbanan vid bloddialys vid njursvikt,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53,8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82,1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68,7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67372">
                <a:tc>
                  <a:txBody>
                    <a:bodyPr/>
                    <a:lstStyle/>
                    <a:p>
                      <a:pPr>
                        <a:spcBef>
                          <a:spcPts val="300"/>
                        </a:spcBef>
                        <a:spcAft>
                          <a:spcPts val="300"/>
                        </a:spcAft>
                      </a:pPr>
                      <a:r>
                        <a:rPr lang="sv-SE" sz="600">
                          <a:effectLst/>
                        </a:rPr>
                        <a:t>Självdialys vid påbörjande dialys vid njursvikt,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37,3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36,5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78248">
                <a:tc>
                  <a:txBody>
                    <a:bodyPr/>
                    <a:lstStyle/>
                    <a:p>
                      <a:pPr>
                        <a:spcBef>
                          <a:spcPts val="300"/>
                        </a:spcBef>
                        <a:spcAft>
                          <a:spcPts val="300"/>
                        </a:spcAft>
                      </a:pPr>
                      <a:r>
                        <a:rPr lang="sv-SE" sz="600">
                          <a:effectLst/>
                        </a:rPr>
                        <a:t>Risk för död vid svår njursvikt, relativ risk</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94,4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107,8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102,5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56497">
                <a:tc>
                  <a:txBody>
                    <a:bodyPr/>
                    <a:lstStyle/>
                    <a:p>
                      <a:pPr>
                        <a:spcBef>
                          <a:spcPts val="300"/>
                        </a:spcBef>
                        <a:spcAft>
                          <a:spcPts val="300"/>
                        </a:spcAft>
                      </a:pPr>
                      <a:r>
                        <a:rPr lang="sv-SE" sz="600">
                          <a:effectLst/>
                        </a:rPr>
                        <a:t>Nya patienter i aktiv uremivård (svår njursvikt) - ojusterat, antal per miljoner</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175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dirty="0">
                          <a:effectLst/>
                        </a:rPr>
                        <a:t>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bl>
          </a:graphicData>
        </a:graphic>
      </p:graphicFrame>
    </p:spTree>
    <p:extLst>
      <p:ext uri="{BB962C8B-B14F-4D97-AF65-F5344CB8AC3E}">
        <p14:creationId xmlns:p14="http://schemas.microsoft.com/office/powerpoint/2010/main" val="2019244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smtClean="0"/>
              <a:t>Ekonomi</a:t>
            </a:r>
            <a:endParaRPr lang="sv-SE" dirty="0"/>
          </a:p>
        </p:txBody>
      </p:sp>
      <p:sp>
        <p:nvSpPr>
          <p:cNvPr id="13" name="Platshållare för innehåll 12"/>
          <p:cNvSpPr>
            <a:spLocks noGrp="1"/>
          </p:cNvSpPr>
          <p:nvPr>
            <p:ph sz="half" idx="1"/>
          </p:nvPr>
        </p:nvSpPr>
        <p:spPr/>
        <p:txBody>
          <a:bodyPr/>
          <a:lstStyle/>
          <a:p>
            <a:endParaRPr lang="sv-SE"/>
          </a:p>
        </p:txBody>
      </p:sp>
      <p:sp>
        <p:nvSpPr>
          <p:cNvPr id="14" name="Platshållare för text 13"/>
          <p:cNvSpPr>
            <a:spLocks noGrp="1"/>
          </p:cNvSpPr>
          <p:nvPr>
            <p:ph type="body" idx="11"/>
          </p:nvPr>
        </p:nvSpPr>
        <p:spPr/>
        <p:txBody>
          <a:bodyPr/>
          <a:lstStyle/>
          <a:p>
            <a:endParaRPr lang="sv-SE"/>
          </a:p>
        </p:txBody>
      </p:sp>
      <p:sp>
        <p:nvSpPr>
          <p:cNvPr id="15" name="Platshållare för innehåll 14"/>
          <p:cNvSpPr>
            <a:spLocks noGrp="1"/>
          </p:cNvSpPr>
          <p:nvPr>
            <p:ph sz="half" idx="12"/>
          </p:nvPr>
        </p:nvSpPr>
        <p:spPr/>
        <p:txBody>
          <a:bodyPr/>
          <a:lstStyle/>
          <a:p>
            <a:endParaRPr lang="sv-SE" dirty="0"/>
          </a:p>
        </p:txBody>
      </p:sp>
      <p:sp>
        <p:nvSpPr>
          <p:cNvPr id="16" name="Platshållare för text 15"/>
          <p:cNvSpPr>
            <a:spLocks noGrp="1"/>
          </p:cNvSpPr>
          <p:nvPr>
            <p:ph type="body" idx="13"/>
          </p:nvPr>
        </p:nvSpPr>
        <p:spPr/>
        <p:txBody>
          <a:bodyPr/>
          <a:lstStyle/>
          <a:p>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30649331"/>
              </p:ext>
            </p:extLst>
          </p:nvPr>
        </p:nvGraphicFramePr>
        <p:xfrm>
          <a:off x="1835020" y="1067654"/>
          <a:ext cx="5417974" cy="3789293"/>
        </p:xfrm>
        <a:graphic>
          <a:graphicData uri="http://schemas.openxmlformats.org/drawingml/2006/table">
            <a:tbl>
              <a:tblPr firstRow="1" firstCol="1" bandRow="1">
                <a:tableStyleId>{5C22544A-7EE6-4342-B048-85BDC9FD1C3A}</a:tableStyleId>
              </a:tblPr>
              <a:tblGrid>
                <a:gridCol w="2288118"/>
                <a:gridCol w="815742"/>
                <a:gridCol w="837928"/>
                <a:gridCol w="728138"/>
                <a:gridCol w="748048"/>
              </a:tblGrid>
              <a:tr h="223133">
                <a:tc>
                  <a:txBody>
                    <a:bodyPr/>
                    <a:lstStyle/>
                    <a:p>
                      <a:pPr marL="457200">
                        <a:spcAft>
                          <a:spcPts val="0"/>
                        </a:spcAft>
                      </a:pPr>
                      <a:r>
                        <a:rPr lang="sv-SE" sz="900" dirty="0">
                          <a:effectLst/>
                        </a:rPr>
                        <a:t>Indikator</a:t>
                      </a:r>
                      <a:endParaRPr lang="sv-SE" sz="9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Min</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Max</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Norrbotten</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Riket</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85115">
                <a:tc>
                  <a:txBody>
                    <a:bodyPr/>
                    <a:lstStyle/>
                    <a:p>
                      <a:pPr>
                        <a:spcBef>
                          <a:spcPts val="300"/>
                        </a:spcBef>
                        <a:spcAft>
                          <a:spcPts val="300"/>
                        </a:spcAft>
                      </a:pPr>
                      <a:r>
                        <a:rPr lang="sv-SE" sz="900" dirty="0">
                          <a:effectLst/>
                        </a:rPr>
                        <a:t>Resultat 2017 % av skatter och bidrag </a:t>
                      </a:r>
                    </a:p>
                    <a:p>
                      <a:pPr>
                        <a:spcBef>
                          <a:spcPts val="300"/>
                        </a:spcBef>
                        <a:spcAft>
                          <a:spcPts val="300"/>
                        </a:spcAft>
                      </a:pPr>
                      <a:r>
                        <a:rPr lang="sv-SE" sz="900" dirty="0">
                          <a:effectLst/>
                        </a:rPr>
                        <a:t> </a:t>
                      </a:r>
                      <a:endParaRPr lang="sv-SE" sz="9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 6</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highlight>
                            <a:srgbClr val="00FF00"/>
                          </a:highlight>
                        </a:rPr>
                        <a:t>3,8</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highlight>
                            <a:srgbClr val="00FF00"/>
                          </a:highlight>
                        </a:rPr>
                        <a:t>3,8</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dirty="0">
                          <a:effectLst/>
                        </a:rPr>
                        <a:t>0,9</a:t>
                      </a:r>
                      <a:endParaRPr lang="sv-SE" sz="9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85115">
                <a:tc>
                  <a:txBody>
                    <a:bodyPr/>
                    <a:lstStyle/>
                    <a:p>
                      <a:pPr>
                        <a:spcBef>
                          <a:spcPts val="300"/>
                        </a:spcBef>
                        <a:spcAft>
                          <a:spcPts val="300"/>
                        </a:spcAft>
                      </a:pPr>
                      <a:r>
                        <a:rPr lang="sv-SE" sz="900">
                          <a:effectLst/>
                        </a:rPr>
                        <a:t>Resultat kr/inv 2015-2017  </a:t>
                      </a:r>
                    </a:p>
                    <a:p>
                      <a:pPr>
                        <a:spcBef>
                          <a:spcPts val="300"/>
                        </a:spcBef>
                        <a:spcAft>
                          <a:spcPts val="300"/>
                        </a:spcAft>
                      </a:pPr>
                      <a:r>
                        <a:rPr lang="sv-SE" sz="900">
                          <a:effectLst/>
                        </a:rPr>
                        <a:t> </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 1726</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964</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344</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224</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85115">
                <a:tc>
                  <a:txBody>
                    <a:bodyPr/>
                    <a:lstStyle/>
                    <a:p>
                      <a:pPr>
                        <a:spcBef>
                          <a:spcPts val="300"/>
                        </a:spcBef>
                        <a:spcAft>
                          <a:spcPts val="300"/>
                        </a:spcAft>
                      </a:pPr>
                      <a:r>
                        <a:rPr lang="sv-SE" sz="900">
                          <a:effectLst/>
                        </a:rPr>
                        <a:t>Soliditet koncern landsting</a:t>
                      </a:r>
                    </a:p>
                    <a:p>
                      <a:pPr>
                        <a:spcBef>
                          <a:spcPts val="300"/>
                        </a:spcBef>
                        <a:spcAft>
                          <a:spcPts val="300"/>
                        </a:spcAft>
                      </a:pPr>
                      <a:r>
                        <a:rPr lang="sv-SE" sz="900">
                          <a:effectLst/>
                        </a:rPr>
                        <a:t> </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 14,9</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48,2</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36,9</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17,8</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85115">
                <a:tc>
                  <a:txBody>
                    <a:bodyPr/>
                    <a:lstStyle/>
                    <a:p>
                      <a:pPr>
                        <a:spcBef>
                          <a:spcPts val="300"/>
                        </a:spcBef>
                        <a:spcAft>
                          <a:spcPts val="300"/>
                        </a:spcAft>
                      </a:pPr>
                      <a:r>
                        <a:rPr lang="sv-SE" sz="900" dirty="0">
                          <a:effectLst/>
                        </a:rPr>
                        <a:t>Soliditet inkl. pensioner för 1998 </a:t>
                      </a:r>
                    </a:p>
                    <a:p>
                      <a:pPr>
                        <a:spcBef>
                          <a:spcPts val="300"/>
                        </a:spcBef>
                        <a:spcAft>
                          <a:spcPts val="300"/>
                        </a:spcAft>
                      </a:pPr>
                      <a:r>
                        <a:rPr lang="sv-SE" sz="900" dirty="0">
                          <a:effectLst/>
                        </a:rPr>
                        <a:t> </a:t>
                      </a:r>
                      <a:endParaRPr lang="sv-SE" sz="9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 131,2</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6,4</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 27,2</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 25,9</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85115">
                <a:tc>
                  <a:txBody>
                    <a:bodyPr/>
                    <a:lstStyle/>
                    <a:p>
                      <a:pPr>
                        <a:spcBef>
                          <a:spcPts val="300"/>
                        </a:spcBef>
                        <a:spcAft>
                          <a:spcPts val="300"/>
                        </a:spcAft>
                      </a:pPr>
                      <a:r>
                        <a:rPr lang="sv-SE" sz="900" dirty="0">
                          <a:effectLst/>
                        </a:rPr>
                        <a:t>Självfinansiering av investeringar </a:t>
                      </a:r>
                    </a:p>
                    <a:p>
                      <a:pPr>
                        <a:spcBef>
                          <a:spcPts val="300"/>
                        </a:spcBef>
                        <a:spcAft>
                          <a:spcPts val="300"/>
                        </a:spcAft>
                      </a:pPr>
                      <a:r>
                        <a:rPr lang="sv-SE" sz="900" dirty="0">
                          <a:effectLst/>
                        </a:rPr>
                        <a:t> </a:t>
                      </a:r>
                      <a:endParaRPr lang="sv-SE" sz="9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 118</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294</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195</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56</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85115">
                <a:tc>
                  <a:txBody>
                    <a:bodyPr/>
                    <a:lstStyle/>
                    <a:p>
                      <a:pPr>
                        <a:spcBef>
                          <a:spcPts val="300"/>
                        </a:spcBef>
                        <a:spcAft>
                          <a:spcPts val="300"/>
                        </a:spcAft>
                      </a:pPr>
                      <a:r>
                        <a:rPr lang="sv-SE" sz="900">
                          <a:effectLst/>
                        </a:rPr>
                        <a:t>Justerad landstings-skattesats, %</a:t>
                      </a:r>
                    </a:p>
                    <a:p>
                      <a:pPr>
                        <a:spcBef>
                          <a:spcPts val="300"/>
                        </a:spcBef>
                        <a:spcAft>
                          <a:spcPts val="300"/>
                        </a:spcAft>
                      </a:pPr>
                      <a:r>
                        <a:rPr lang="sv-SE" sz="900">
                          <a:effectLst/>
                        </a:rPr>
                        <a:t> </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10,8</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highlight>
                            <a:srgbClr val="FF0000"/>
                          </a:highlight>
                        </a:rPr>
                        <a:t>11,93</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highlight>
                            <a:srgbClr val="FF0000"/>
                          </a:highlight>
                        </a:rPr>
                        <a:t>11,93</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11,42</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396681">
                <a:tc>
                  <a:txBody>
                    <a:bodyPr/>
                    <a:lstStyle/>
                    <a:p>
                      <a:pPr>
                        <a:spcBef>
                          <a:spcPts val="300"/>
                        </a:spcBef>
                        <a:spcAft>
                          <a:spcPts val="300"/>
                        </a:spcAft>
                      </a:pPr>
                      <a:r>
                        <a:rPr lang="sv-SE" sz="900">
                          <a:effectLst/>
                        </a:rPr>
                        <a:t>Strukturjusterad kostnad hälso- och sjukvård, kr </a:t>
                      </a:r>
                    </a:p>
                    <a:p>
                      <a:pPr>
                        <a:spcBef>
                          <a:spcPts val="300"/>
                        </a:spcBef>
                        <a:spcAft>
                          <a:spcPts val="300"/>
                        </a:spcAft>
                      </a:pPr>
                      <a:r>
                        <a:rPr lang="sv-SE" sz="900">
                          <a:effectLst/>
                        </a:rPr>
                        <a:t> </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23222</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25986</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25654</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24480</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85115">
                <a:tc>
                  <a:txBody>
                    <a:bodyPr/>
                    <a:lstStyle/>
                    <a:p>
                      <a:pPr>
                        <a:spcBef>
                          <a:spcPts val="300"/>
                        </a:spcBef>
                        <a:spcAft>
                          <a:spcPts val="300"/>
                        </a:spcAft>
                      </a:pPr>
                      <a:r>
                        <a:rPr lang="sv-SE" sz="900">
                          <a:effectLst/>
                        </a:rPr>
                        <a:t>Kostnad per DRG i öppenvård, kr </a:t>
                      </a:r>
                    </a:p>
                    <a:p>
                      <a:pPr>
                        <a:spcBef>
                          <a:spcPts val="300"/>
                        </a:spcBef>
                        <a:spcAft>
                          <a:spcPts val="300"/>
                        </a:spcAft>
                      </a:pPr>
                      <a:r>
                        <a:rPr lang="sv-SE" sz="900">
                          <a:effectLst/>
                        </a:rPr>
                        <a:t> </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44461</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59302</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55026</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51173</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85115">
                <a:tc>
                  <a:txBody>
                    <a:bodyPr/>
                    <a:lstStyle/>
                    <a:p>
                      <a:pPr>
                        <a:spcBef>
                          <a:spcPts val="300"/>
                        </a:spcBef>
                        <a:spcAft>
                          <a:spcPts val="300"/>
                        </a:spcAft>
                      </a:pPr>
                      <a:r>
                        <a:rPr lang="sv-SE" sz="900">
                          <a:effectLst/>
                        </a:rPr>
                        <a:t>Kostnad per DRG i slutenvård, kr</a:t>
                      </a:r>
                    </a:p>
                    <a:p>
                      <a:pPr>
                        <a:spcBef>
                          <a:spcPts val="300"/>
                        </a:spcBef>
                        <a:spcAft>
                          <a:spcPts val="300"/>
                        </a:spcAft>
                      </a:pPr>
                      <a:r>
                        <a:rPr lang="sv-SE" sz="900">
                          <a:effectLst/>
                        </a:rPr>
                        <a:t> </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44321</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56205</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51544</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50891</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r h="223133">
                <a:tc>
                  <a:txBody>
                    <a:bodyPr/>
                    <a:lstStyle/>
                    <a:p>
                      <a:pPr>
                        <a:spcBef>
                          <a:spcPts val="300"/>
                        </a:spcBef>
                        <a:spcAft>
                          <a:spcPts val="300"/>
                        </a:spcAft>
                      </a:pPr>
                      <a:r>
                        <a:rPr lang="sv-SE" sz="900" dirty="0">
                          <a:effectLst/>
                        </a:rPr>
                        <a:t>Kostnad per konsumerad DRG-poäng, kr </a:t>
                      </a:r>
                      <a:endParaRPr lang="sv-SE" sz="9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51223</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68 966</a:t>
                      </a:r>
                    </a:p>
                    <a:p>
                      <a:pPr>
                        <a:spcAft>
                          <a:spcPts val="0"/>
                        </a:spcAft>
                      </a:pPr>
                      <a:r>
                        <a:rPr lang="sv-SE" sz="900">
                          <a:effectLst/>
                        </a:rPr>
                        <a:t> </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a:effectLst/>
                        </a:rPr>
                        <a:t>64048</a:t>
                      </a:r>
                      <a:endParaRPr lang="sv-SE" sz="9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c>
                  <a:txBody>
                    <a:bodyPr/>
                    <a:lstStyle/>
                    <a:p>
                      <a:pPr>
                        <a:spcAft>
                          <a:spcPts val="0"/>
                        </a:spcAft>
                      </a:pPr>
                      <a:r>
                        <a:rPr lang="sv-SE" sz="900" dirty="0">
                          <a:effectLst/>
                        </a:rPr>
                        <a:t>56686</a:t>
                      </a:r>
                      <a:endParaRPr lang="sv-SE" sz="9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190" marR="53190" marT="0" marB="0"/>
                </a:tc>
              </a:tr>
            </a:tbl>
          </a:graphicData>
        </a:graphic>
      </p:graphicFrame>
      <p:sp>
        <p:nvSpPr>
          <p:cNvPr id="8" name="Rektangel 7"/>
          <p:cNvSpPr/>
          <p:nvPr/>
        </p:nvSpPr>
        <p:spPr>
          <a:xfrm>
            <a:off x="2239797" y="-113321"/>
            <a:ext cx="6165007" cy="1292662"/>
          </a:xfrm>
          <a:prstGeom prst="rect">
            <a:avLst/>
          </a:prstGeom>
        </p:spPr>
        <p:txBody>
          <a:bodyPr wrap="square">
            <a:spAutoFit/>
          </a:bodyPr>
          <a:lstStyle/>
          <a:p>
            <a:endParaRPr lang="sv-SE" sz="1100" dirty="0">
              <a:solidFill>
                <a:srgbClr val="000000"/>
              </a:solidFill>
              <a:latin typeface="Times New Roman" panose="02020603050405020304" pitchFamily="18" charset="0"/>
            </a:endParaRPr>
          </a:p>
          <a:p>
            <a:r>
              <a:rPr lang="sv-SE" sz="1400" dirty="0" smtClean="0">
                <a:solidFill>
                  <a:srgbClr val="000000"/>
                </a:solidFill>
                <a:latin typeface="Times New Roman" panose="02020603050405020304" pitchFamily="18" charset="0"/>
              </a:rPr>
              <a:t>Region </a:t>
            </a:r>
            <a:r>
              <a:rPr lang="sv-SE" sz="1400" dirty="0">
                <a:solidFill>
                  <a:srgbClr val="000000"/>
                </a:solidFill>
                <a:latin typeface="Times New Roman" panose="02020603050405020304" pitchFamily="18" charset="0"/>
              </a:rPr>
              <a:t>Norrbottens ekonomiska resultat för 2017 står sig mycket bra i jämförelser med andra regioner och landsting. Regionen är bäst i riket när det gäller resultat i förhållande till andel bidrag och skatt. Även </a:t>
            </a:r>
            <a:r>
              <a:rPr lang="sv-SE" sz="1400" dirty="0" smtClean="0">
                <a:solidFill>
                  <a:srgbClr val="000000"/>
                </a:solidFill>
                <a:latin typeface="Times New Roman" panose="02020603050405020304" pitchFamily="18" charset="0"/>
              </a:rPr>
              <a:t>nettokostnadsutvecklingen </a:t>
            </a:r>
            <a:r>
              <a:rPr lang="sv-SE" sz="1400" dirty="0">
                <a:solidFill>
                  <a:srgbClr val="000000"/>
                </a:solidFill>
                <a:latin typeface="Times New Roman" panose="02020603050405020304" pitchFamily="18" charset="0"/>
              </a:rPr>
              <a:t>har bromsat in och är lägre än i andra landsting </a:t>
            </a:r>
            <a:r>
              <a:rPr lang="sv-SE" sz="1400" dirty="0" smtClean="0">
                <a:solidFill>
                  <a:srgbClr val="000000"/>
                </a:solidFill>
                <a:latin typeface="Times New Roman" panose="02020603050405020304" pitchFamily="18" charset="0"/>
              </a:rPr>
              <a:t>och </a:t>
            </a:r>
            <a:r>
              <a:rPr lang="sv-SE" sz="1400" dirty="0">
                <a:solidFill>
                  <a:srgbClr val="000000"/>
                </a:solidFill>
                <a:latin typeface="Times New Roman" panose="02020603050405020304" pitchFamily="18" charset="0"/>
              </a:rPr>
              <a:t>regioner. </a:t>
            </a:r>
            <a:endParaRPr lang="sv-SE" sz="1400" dirty="0" smtClean="0">
              <a:solidFill>
                <a:srgbClr val="000000"/>
              </a:solidFill>
              <a:latin typeface="Times New Roman" panose="02020603050405020304" pitchFamily="18" charset="0"/>
            </a:endParaRPr>
          </a:p>
          <a:p>
            <a:endParaRPr lang="sv-SE" sz="1100" dirty="0"/>
          </a:p>
        </p:txBody>
      </p:sp>
    </p:spTree>
    <p:extLst>
      <p:ext uri="{BB962C8B-B14F-4D97-AF65-F5344CB8AC3E}">
        <p14:creationId xmlns:p14="http://schemas.microsoft.com/office/powerpoint/2010/main" val="3643488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3211" y="292316"/>
            <a:ext cx="7550022" cy="742660"/>
          </a:xfrm>
        </p:spPr>
        <p:txBody>
          <a:bodyPr/>
          <a:lstStyle/>
          <a:p>
            <a:r>
              <a:rPr lang="sv-SE" dirty="0" smtClean="0"/>
              <a:t>Personal</a:t>
            </a:r>
            <a:endParaRPr lang="sv-SE" dirty="0"/>
          </a:p>
        </p:txBody>
      </p:sp>
      <p:graphicFrame>
        <p:nvGraphicFramePr>
          <p:cNvPr id="11" name="Platshållare för innehåll 10"/>
          <p:cNvGraphicFramePr>
            <a:graphicFrameLocks noGrp="1"/>
          </p:cNvGraphicFramePr>
          <p:nvPr>
            <p:ph sz="half" idx="10"/>
            <p:extLst>
              <p:ext uri="{D42A27DB-BD31-4B8C-83A1-F6EECF244321}">
                <p14:modId xmlns:p14="http://schemas.microsoft.com/office/powerpoint/2010/main" val="1120007631"/>
              </p:ext>
            </p:extLst>
          </p:nvPr>
        </p:nvGraphicFramePr>
        <p:xfrm>
          <a:off x="4792825" y="242596"/>
          <a:ext cx="4120121" cy="4789091"/>
        </p:xfrm>
        <a:graphic>
          <a:graphicData uri="http://schemas.openxmlformats.org/drawingml/2006/table">
            <a:tbl>
              <a:tblPr firstRow="1" firstCol="1" bandRow="1">
                <a:tableStyleId>{5C22544A-7EE6-4342-B048-85BDC9FD1C3A}</a:tableStyleId>
              </a:tblPr>
              <a:tblGrid>
                <a:gridCol w="1992117"/>
                <a:gridCol w="532001"/>
                <a:gridCol w="532001"/>
                <a:gridCol w="532001"/>
                <a:gridCol w="532001"/>
              </a:tblGrid>
              <a:tr h="430451">
                <a:tc>
                  <a:txBody>
                    <a:bodyPr/>
                    <a:lstStyle/>
                    <a:p>
                      <a:pPr>
                        <a:spcBef>
                          <a:spcPts val="300"/>
                        </a:spcBef>
                        <a:spcAft>
                          <a:spcPts val="300"/>
                        </a:spcAft>
                      </a:pPr>
                      <a:r>
                        <a:rPr lang="sv-SE" sz="800" dirty="0">
                          <a:effectLst/>
                        </a:rPr>
                        <a:t>Indikator</a:t>
                      </a:r>
                      <a:endParaRPr lang="sv-SE" sz="8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800">
                          <a:effectLst/>
                        </a:rPr>
                        <a:t>Min</a:t>
                      </a:r>
                      <a:endParaRPr lang="sv-SE" sz="8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800">
                          <a:effectLst/>
                        </a:rPr>
                        <a:t>Max</a:t>
                      </a:r>
                      <a:endParaRPr lang="sv-SE" sz="8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800">
                          <a:effectLst/>
                        </a:rPr>
                        <a:t>Norrbotten</a:t>
                      </a:r>
                      <a:endParaRPr lang="sv-SE" sz="8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800">
                          <a:effectLst/>
                        </a:rPr>
                        <a:t>Riket</a:t>
                      </a:r>
                      <a:endParaRPr lang="sv-SE" sz="8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196920">
                <a:tc>
                  <a:txBody>
                    <a:bodyPr/>
                    <a:lstStyle/>
                    <a:p>
                      <a:pPr>
                        <a:spcBef>
                          <a:spcPts val="300"/>
                        </a:spcBef>
                        <a:spcAft>
                          <a:spcPts val="300"/>
                        </a:spcAft>
                      </a:pPr>
                      <a:r>
                        <a:rPr lang="sv-SE" sz="700" dirty="0">
                          <a:effectLst/>
                        </a:rPr>
                        <a:t>Antal helårsanställda läkare i primärvården per 1000 invånare</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0,52</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0,97</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0,83</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0,71</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196920">
                <a:tc>
                  <a:txBody>
                    <a:bodyPr/>
                    <a:lstStyle/>
                    <a:p>
                      <a:pPr>
                        <a:spcBef>
                          <a:spcPts val="300"/>
                        </a:spcBef>
                        <a:spcAft>
                          <a:spcPts val="300"/>
                        </a:spcAft>
                      </a:pPr>
                      <a:r>
                        <a:rPr lang="sv-SE" sz="700" dirty="0">
                          <a:effectLst/>
                        </a:rPr>
                        <a:t>Antal helårsanställda sjuksköterskor i primärvården per 1000 invånare</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1,20</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1,81</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1,36</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1,42</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196920">
                <a:tc>
                  <a:txBody>
                    <a:bodyPr/>
                    <a:lstStyle/>
                    <a:p>
                      <a:pPr>
                        <a:spcBef>
                          <a:spcPts val="300"/>
                        </a:spcBef>
                        <a:spcAft>
                          <a:spcPts val="300"/>
                        </a:spcAft>
                      </a:pPr>
                      <a:r>
                        <a:rPr lang="sv-SE" sz="700" dirty="0">
                          <a:effectLst/>
                        </a:rPr>
                        <a:t>Hyrkostnadernas andel av de egna personalkostnaderna </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1,6</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13,8</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8,6</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3,8</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269023">
                <a:tc>
                  <a:txBody>
                    <a:bodyPr/>
                    <a:lstStyle/>
                    <a:p>
                      <a:pPr>
                        <a:spcBef>
                          <a:spcPts val="300"/>
                        </a:spcBef>
                        <a:spcAft>
                          <a:spcPts val="300"/>
                        </a:spcAft>
                      </a:pPr>
                      <a:r>
                        <a:rPr lang="sv-SE" sz="700">
                          <a:effectLst/>
                        </a:rPr>
                        <a:t>Andel avgångna tillsvidareanställda, %</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8</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17</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11</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11</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269023">
                <a:tc>
                  <a:txBody>
                    <a:bodyPr/>
                    <a:lstStyle/>
                    <a:p>
                      <a:pPr>
                        <a:spcBef>
                          <a:spcPts val="300"/>
                        </a:spcBef>
                        <a:spcAft>
                          <a:spcPts val="300"/>
                        </a:spcAft>
                      </a:pPr>
                      <a:r>
                        <a:rPr lang="sv-SE" sz="700">
                          <a:effectLst/>
                        </a:rPr>
                        <a:t>Andel nyanställda tillsvidareanställda, %</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8</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17</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11</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13</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358697">
                <a:tc>
                  <a:txBody>
                    <a:bodyPr/>
                    <a:lstStyle/>
                    <a:p>
                      <a:pPr>
                        <a:spcBef>
                          <a:spcPts val="300"/>
                        </a:spcBef>
                        <a:spcAft>
                          <a:spcPts val="300"/>
                        </a:spcAft>
                      </a:pPr>
                      <a:r>
                        <a:rPr lang="sv-SE" sz="700">
                          <a:effectLst/>
                        </a:rPr>
                        <a:t>Hållbart medarbetarengagemang - Motivation, Index</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76</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highlight>
                            <a:srgbClr val="00FF00"/>
                          </a:highlight>
                        </a:rPr>
                        <a:t>80</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highlight>
                            <a:srgbClr val="00FF00"/>
                          </a:highlight>
                        </a:rPr>
                        <a:t>80</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78</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358697">
                <a:tc>
                  <a:txBody>
                    <a:bodyPr/>
                    <a:lstStyle/>
                    <a:p>
                      <a:pPr>
                        <a:spcBef>
                          <a:spcPts val="300"/>
                        </a:spcBef>
                        <a:spcAft>
                          <a:spcPts val="300"/>
                        </a:spcAft>
                      </a:pPr>
                      <a:r>
                        <a:rPr lang="sv-SE" sz="700">
                          <a:effectLst/>
                        </a:rPr>
                        <a:t>Hållbart medarbetarengagemang - Ledarskap, Index</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76</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82</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78</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77</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340134">
                <a:tc>
                  <a:txBody>
                    <a:bodyPr/>
                    <a:lstStyle/>
                    <a:p>
                      <a:pPr>
                        <a:spcBef>
                          <a:spcPts val="300"/>
                        </a:spcBef>
                        <a:spcAft>
                          <a:spcPts val="300"/>
                        </a:spcAft>
                      </a:pPr>
                      <a:r>
                        <a:rPr lang="sv-SE" sz="700">
                          <a:effectLst/>
                        </a:rPr>
                        <a:t>Hållbart medarbetarengagemang - Styrning, Index</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70</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75</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74</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73</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269023">
                <a:tc>
                  <a:txBody>
                    <a:bodyPr/>
                    <a:lstStyle/>
                    <a:p>
                      <a:pPr>
                        <a:spcBef>
                          <a:spcPts val="300"/>
                        </a:spcBef>
                        <a:spcAft>
                          <a:spcPts val="300"/>
                        </a:spcAft>
                      </a:pPr>
                      <a:r>
                        <a:rPr lang="sv-SE" sz="700">
                          <a:effectLst/>
                        </a:rPr>
                        <a:t>Sjukfrånvaro bland landstingsanställd, totalt, %</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5,1</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7,1</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a:effectLst/>
                        </a:rPr>
                        <a:t>5,4</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Bef>
                          <a:spcPts val="300"/>
                        </a:spcBef>
                        <a:spcAft>
                          <a:spcPts val="300"/>
                        </a:spcAft>
                      </a:pPr>
                      <a:r>
                        <a:rPr lang="sv-SE" sz="700" dirty="0">
                          <a:effectLst/>
                        </a:rPr>
                        <a:t>6</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269023">
                <a:tc>
                  <a:txBody>
                    <a:bodyPr/>
                    <a:lstStyle/>
                    <a:p>
                      <a:pPr>
                        <a:spcBef>
                          <a:spcPts val="300"/>
                        </a:spcBef>
                        <a:spcAft>
                          <a:spcPts val="300"/>
                        </a:spcAft>
                      </a:pPr>
                      <a:r>
                        <a:rPr lang="sv-SE" sz="700">
                          <a:effectLst/>
                        </a:rPr>
                        <a:t>Kvot mellan kvinnors och mäns sjukfrånvaro</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1,7</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2,2</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1,8</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dirty="0">
                          <a:effectLst/>
                        </a:rPr>
                        <a:t>1,9</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269023">
                <a:tc>
                  <a:txBody>
                    <a:bodyPr/>
                    <a:lstStyle/>
                    <a:p>
                      <a:pPr>
                        <a:spcBef>
                          <a:spcPts val="300"/>
                        </a:spcBef>
                        <a:spcAft>
                          <a:spcPts val="300"/>
                        </a:spcAft>
                      </a:pPr>
                      <a:r>
                        <a:rPr lang="sv-SE" sz="700">
                          <a:effectLst/>
                        </a:rPr>
                        <a:t>Andel tillsvidareanställda månadsavlönade, %</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74</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89</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83</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dirty="0">
                          <a:effectLst/>
                        </a:rPr>
                        <a:t>83</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269023">
                <a:tc>
                  <a:txBody>
                    <a:bodyPr/>
                    <a:lstStyle/>
                    <a:p>
                      <a:pPr>
                        <a:spcBef>
                          <a:spcPts val="300"/>
                        </a:spcBef>
                        <a:spcAft>
                          <a:spcPts val="300"/>
                        </a:spcAft>
                      </a:pPr>
                      <a:r>
                        <a:rPr lang="sv-SE" sz="700">
                          <a:effectLst/>
                        </a:rPr>
                        <a:t>Andel visstidsanställda månadsavlönade, %</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5</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16</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8</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dirty="0">
                          <a:effectLst/>
                        </a:rPr>
                        <a:t>9</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269023">
                <a:tc>
                  <a:txBody>
                    <a:bodyPr/>
                    <a:lstStyle/>
                    <a:p>
                      <a:pPr>
                        <a:spcBef>
                          <a:spcPts val="300"/>
                        </a:spcBef>
                        <a:spcAft>
                          <a:spcPts val="300"/>
                        </a:spcAft>
                      </a:pPr>
                      <a:r>
                        <a:rPr lang="sv-SE" sz="700">
                          <a:effectLst/>
                        </a:rPr>
                        <a:t>Andel visstidsanställda timavlönade, %</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5</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10</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9</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dirty="0">
                          <a:effectLst/>
                        </a:rPr>
                        <a:t>8</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r h="269023">
                <a:tc>
                  <a:txBody>
                    <a:bodyPr/>
                    <a:lstStyle/>
                    <a:p>
                      <a:pPr>
                        <a:spcBef>
                          <a:spcPts val="300"/>
                        </a:spcBef>
                        <a:spcAft>
                          <a:spcPts val="300"/>
                        </a:spcAft>
                      </a:pPr>
                      <a:r>
                        <a:rPr lang="sv-SE" sz="700">
                          <a:effectLst/>
                        </a:rPr>
                        <a:t>Andel heltidsarbetande månadsavlönade, %</a:t>
                      </a:r>
                    </a:p>
                    <a:p>
                      <a:pPr>
                        <a:spcBef>
                          <a:spcPts val="300"/>
                        </a:spcBef>
                        <a:spcAft>
                          <a:spcPts val="300"/>
                        </a:spcAft>
                      </a:pPr>
                      <a:r>
                        <a:rPr lang="sv-SE" sz="700">
                          <a:effectLst/>
                        </a:rPr>
                        <a:t> </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59</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77</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a:effectLst/>
                        </a:rPr>
                        <a:t>74</a:t>
                      </a:r>
                      <a:endParaRPr lang="sv-SE" sz="7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c>
                  <a:txBody>
                    <a:bodyPr/>
                    <a:lstStyle/>
                    <a:p>
                      <a:pPr>
                        <a:spcAft>
                          <a:spcPts val="0"/>
                        </a:spcAft>
                      </a:pPr>
                      <a:r>
                        <a:rPr lang="sv-SE" sz="700" dirty="0">
                          <a:effectLst/>
                        </a:rPr>
                        <a:t>69</a:t>
                      </a:r>
                      <a:endParaRPr lang="sv-SE" sz="7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27" marR="34227" marT="0" marB="0"/>
                </a:tc>
              </a:tr>
            </a:tbl>
          </a:graphicData>
        </a:graphic>
      </p:graphicFrame>
      <p:sp>
        <p:nvSpPr>
          <p:cNvPr id="7" name="Rektangel 6"/>
          <p:cNvSpPr/>
          <p:nvPr/>
        </p:nvSpPr>
        <p:spPr>
          <a:xfrm>
            <a:off x="220825" y="459038"/>
            <a:ext cx="4572000" cy="4401205"/>
          </a:xfrm>
          <a:prstGeom prst="rect">
            <a:avLst/>
          </a:prstGeom>
        </p:spPr>
        <p:txBody>
          <a:bodyPr>
            <a:spAutoFit/>
          </a:bodyPr>
          <a:lstStyle/>
          <a:p>
            <a:endParaRPr lang="sv-SE" sz="2000" dirty="0">
              <a:solidFill>
                <a:srgbClr val="000000"/>
              </a:solidFill>
              <a:latin typeface="Times New Roman" panose="02020603050405020304" pitchFamily="18" charset="0"/>
            </a:endParaRPr>
          </a:p>
          <a:p>
            <a:endParaRPr lang="sv-SE" sz="2000" dirty="0" smtClean="0">
              <a:solidFill>
                <a:srgbClr val="000000"/>
              </a:solidFill>
              <a:latin typeface="Times New Roman" panose="02020603050405020304" pitchFamily="18" charset="0"/>
            </a:endParaRPr>
          </a:p>
          <a:p>
            <a:r>
              <a:rPr lang="sv-SE" sz="1600" dirty="0" smtClean="0">
                <a:solidFill>
                  <a:srgbClr val="000000"/>
                </a:solidFill>
                <a:latin typeface="Times New Roman" panose="02020603050405020304" pitchFamily="18" charset="0"/>
              </a:rPr>
              <a:t>Antal </a:t>
            </a:r>
            <a:r>
              <a:rPr lang="sv-SE" sz="1600" dirty="0">
                <a:solidFill>
                  <a:srgbClr val="000000"/>
                </a:solidFill>
                <a:latin typeface="Times New Roman" panose="02020603050405020304" pitchFamily="18" charset="0"/>
              </a:rPr>
              <a:t>läkare (beräknat som årsarbetare inklusive av SKL beräknad tid för inhyrda läkare) i primärvården per tusen invånare ligger högre än genomsnittet i riket medan andelen sjuksköterskor är lägre än riksgenomsnittet. Hyrkostnadernas andel av de egna personalkostnaderna ligger fjärde högst i landet, endast Västernorrland, Gotland och Gävleborg har högre kostnader. </a:t>
            </a:r>
          </a:p>
          <a:p>
            <a:r>
              <a:rPr lang="sv-SE" sz="1600" dirty="0">
                <a:solidFill>
                  <a:srgbClr val="000000"/>
                </a:solidFill>
                <a:latin typeface="Times New Roman" panose="02020603050405020304" pitchFamily="18" charset="0"/>
              </a:rPr>
              <a:t>Norrbotten har bra medarbetarresultat med bland annat rikets högsta värde för hållbart medarbetarengagemang gällande motivation. Sjukfrånvaron bland medarbetarna är också lägre än i riksgenomsnittet och regionen har även en större andel heltidsarbetande månadsavlönade än övriga regioner och landsting. </a:t>
            </a:r>
            <a:endParaRPr lang="sv-SE" sz="1600" dirty="0"/>
          </a:p>
        </p:txBody>
      </p:sp>
      <p:sp>
        <p:nvSpPr>
          <p:cNvPr id="10" name="Platshållare för innehåll 9"/>
          <p:cNvSpPr>
            <a:spLocks noGrp="1"/>
          </p:cNvSpPr>
          <p:nvPr>
            <p:ph sz="half" idx="1"/>
          </p:nvPr>
        </p:nvSpPr>
        <p:spPr/>
        <p:txBody>
          <a:bodyPr/>
          <a:lstStyle/>
          <a:p>
            <a:endParaRPr lang="sv-SE" dirty="0"/>
          </a:p>
        </p:txBody>
      </p:sp>
    </p:spTree>
    <p:extLst>
      <p:ext uri="{BB962C8B-B14F-4D97-AF65-F5344CB8AC3E}">
        <p14:creationId xmlns:p14="http://schemas.microsoft.com/office/powerpoint/2010/main" val="331096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Nyttjande av vård</a:t>
            </a:r>
            <a:endParaRPr lang="sv-SE" dirty="0"/>
          </a:p>
        </p:txBody>
      </p:sp>
      <p:sp>
        <p:nvSpPr>
          <p:cNvPr id="5" name="Platshållare för innehåll 4"/>
          <p:cNvSpPr>
            <a:spLocks noGrp="1"/>
          </p:cNvSpPr>
          <p:nvPr>
            <p:ph sz="half" idx="1"/>
          </p:nvPr>
        </p:nvSpPr>
        <p:spPr/>
        <p:txBody>
          <a:bodyPr/>
          <a:lstStyle/>
          <a:p>
            <a:pPr marL="0" indent="0">
              <a:lnSpc>
                <a:spcPct val="100000"/>
              </a:lnSpc>
              <a:buNone/>
            </a:pPr>
            <a:r>
              <a:rPr lang="sv-SE" kern="1200" dirty="0" smtClean="0">
                <a:solidFill>
                  <a:srgbClr val="000000"/>
                </a:solidFill>
                <a:latin typeface="Times New Roman" panose="02020603050405020304" pitchFamily="18" charset="0"/>
              </a:rPr>
              <a:t>I </a:t>
            </a:r>
            <a:r>
              <a:rPr lang="sv-SE" kern="1200" dirty="0">
                <a:solidFill>
                  <a:srgbClr val="000000"/>
                </a:solidFill>
                <a:latin typeface="Times New Roman" panose="02020603050405020304" pitchFamily="18" charset="0"/>
              </a:rPr>
              <a:t>Norrbotten är antalet besök i hälso- och sjukvården lägre än i riket, både när det gäller besök hos läkare och andra professioner. Vi har dock fler vårddagar per tusen invånare än de flesta andra regioner och landsting och endast Stockholm och Gotland uppvisar högre siffror. När det gäller operationer så har Region Norrbotten utfört färre operationer mot fetma, gråstarr och artroskopier av knäled men fler höftprotesoperationer än landet i övrigt. Fler barn har också fått neonatalvård efter förlossning i Norrbotten än i övriga Sverige. </a:t>
            </a:r>
          </a:p>
        </p:txBody>
      </p:sp>
      <p:graphicFrame>
        <p:nvGraphicFramePr>
          <p:cNvPr id="7" name="Platshållare för innehåll 6"/>
          <p:cNvGraphicFramePr>
            <a:graphicFrameLocks noGrp="1"/>
          </p:cNvGraphicFramePr>
          <p:nvPr>
            <p:ph sz="half" idx="10"/>
            <p:extLst>
              <p:ext uri="{D42A27DB-BD31-4B8C-83A1-F6EECF244321}">
                <p14:modId xmlns:p14="http://schemas.microsoft.com/office/powerpoint/2010/main" val="3926146009"/>
              </p:ext>
            </p:extLst>
          </p:nvPr>
        </p:nvGraphicFramePr>
        <p:xfrm>
          <a:off x="4553341" y="1324948"/>
          <a:ext cx="3937515" cy="3234610"/>
        </p:xfrm>
        <a:graphic>
          <a:graphicData uri="http://schemas.openxmlformats.org/drawingml/2006/table">
            <a:tbl>
              <a:tblPr firstRow="1" firstCol="1" bandRow="1">
                <a:tableStyleId>{5C22544A-7EE6-4342-B048-85BDC9FD1C3A}</a:tableStyleId>
              </a:tblPr>
              <a:tblGrid>
                <a:gridCol w="1944430"/>
                <a:gridCol w="484725"/>
                <a:gridCol w="507947"/>
                <a:gridCol w="505367"/>
                <a:gridCol w="495046"/>
              </a:tblGrid>
              <a:tr h="201116">
                <a:tc>
                  <a:txBody>
                    <a:bodyPr/>
                    <a:lstStyle/>
                    <a:p>
                      <a:pPr>
                        <a:spcBef>
                          <a:spcPts val="300"/>
                        </a:spcBef>
                        <a:spcAft>
                          <a:spcPts val="300"/>
                        </a:spcAft>
                      </a:pPr>
                      <a:r>
                        <a:rPr lang="sv-SE" sz="600">
                          <a:effectLst/>
                        </a:rPr>
                        <a:t>Indikatorer</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Norrbotten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84914">
                <a:tc>
                  <a:txBody>
                    <a:bodyPr/>
                    <a:lstStyle/>
                    <a:p>
                      <a:pPr>
                        <a:spcAft>
                          <a:spcPts val="0"/>
                        </a:spcAft>
                      </a:pPr>
                      <a:r>
                        <a:rPr lang="sv-SE" sz="600">
                          <a:effectLst/>
                        </a:rPr>
                        <a:t>Besök på akutmottagning – 19 år- per 1 000 invånare</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201,7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406,4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263,9</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246,6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84914">
                <a:tc>
                  <a:txBody>
                    <a:bodyPr/>
                    <a:lstStyle/>
                    <a:p>
                      <a:pPr>
                        <a:spcAft>
                          <a:spcPts val="0"/>
                        </a:spcAft>
                      </a:pPr>
                      <a:r>
                        <a:rPr lang="sv-SE" sz="600">
                          <a:effectLst/>
                        </a:rPr>
                        <a:t>Läkarbesök i hälso- och sjukvård per 1 000 invånare</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2278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3 697,9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2 358,8</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2 836,3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01673">
                <a:tc>
                  <a:txBody>
                    <a:bodyPr/>
                    <a:lstStyle/>
                    <a:p>
                      <a:pPr>
                        <a:spcAft>
                          <a:spcPts val="0"/>
                        </a:spcAft>
                      </a:pPr>
                      <a:r>
                        <a:rPr lang="sv-SE" sz="600">
                          <a:effectLst/>
                        </a:rPr>
                        <a:t>Andra besök än läkarbesök i hälso- och sjukvård per </a:t>
                      </a:r>
                    </a:p>
                    <a:p>
                      <a:pPr>
                        <a:spcAft>
                          <a:spcPts val="0"/>
                        </a:spcAft>
                      </a:pPr>
                      <a:r>
                        <a:rPr lang="sv-SE" sz="600">
                          <a:effectLst/>
                        </a:rPr>
                        <a:t>1 000 inv.</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3 320,3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5002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3670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4 064,5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01116">
                <a:tc>
                  <a:txBody>
                    <a:bodyPr/>
                    <a:lstStyle/>
                    <a:p>
                      <a:pPr>
                        <a:spcAft>
                          <a:spcPts val="0"/>
                        </a:spcAft>
                      </a:pPr>
                      <a:r>
                        <a:rPr lang="sv-SE" sz="600">
                          <a:effectLst/>
                        </a:rPr>
                        <a:t>Vårddagar per 1 000 invånare </a:t>
                      </a:r>
                    </a:p>
                    <a:p>
                      <a:pPr>
                        <a:spcAft>
                          <a:spcPts val="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606,2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887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827,7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84914">
                <a:tc>
                  <a:txBody>
                    <a:bodyPr/>
                    <a:lstStyle/>
                    <a:p>
                      <a:pPr>
                        <a:spcBef>
                          <a:spcPts val="300"/>
                        </a:spcBef>
                        <a:spcAft>
                          <a:spcPts val="300"/>
                        </a:spcAft>
                      </a:pPr>
                      <a:r>
                        <a:rPr lang="sv-SE" sz="600">
                          <a:effectLst/>
                        </a:rPr>
                        <a:t>Vårdtillfällen per 100 000 invånare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12781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16726</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15 018,6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14 188,9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01116">
                <a:tc>
                  <a:txBody>
                    <a:bodyPr/>
                    <a:lstStyle/>
                    <a:p>
                      <a:pPr>
                        <a:spcAft>
                          <a:spcPts val="0"/>
                        </a:spcAft>
                      </a:pPr>
                      <a:r>
                        <a:rPr lang="sv-SE" sz="600">
                          <a:effectLst/>
                        </a:rPr>
                        <a:t>Ambulanslarm per 1 000 invånare – prio1-larm</a:t>
                      </a:r>
                    </a:p>
                    <a:p>
                      <a:pPr>
                        <a:spcAft>
                          <a:spcPts val="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36,2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57,1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45,2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01673">
                <a:tc>
                  <a:txBody>
                    <a:bodyPr/>
                    <a:lstStyle/>
                    <a:p>
                      <a:pPr>
                        <a:spcAft>
                          <a:spcPts val="0"/>
                        </a:spcAft>
                      </a:pPr>
                      <a:r>
                        <a:rPr lang="sv-SE" sz="600">
                          <a:effectLst/>
                        </a:rPr>
                        <a:t>Operationer per 100 000 invånare – obesitasoperation</a:t>
                      </a:r>
                    </a:p>
                    <a:p>
                      <a:pPr>
                        <a:spcAft>
                          <a:spcPts val="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32,2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52,3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56,4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85471">
                <a:tc>
                  <a:txBody>
                    <a:bodyPr/>
                    <a:lstStyle/>
                    <a:p>
                      <a:pPr>
                        <a:spcBef>
                          <a:spcPts val="300"/>
                        </a:spcBef>
                        <a:spcAft>
                          <a:spcPts val="300"/>
                        </a:spcAft>
                      </a:pPr>
                      <a:r>
                        <a:rPr lang="sv-SE" sz="600">
                          <a:effectLst/>
                        </a:rPr>
                        <a:t>Operationsfrekvens katarakt per 1000 invånare </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14,4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10,4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01116">
                <a:tc>
                  <a:txBody>
                    <a:bodyPr/>
                    <a:lstStyle/>
                    <a:p>
                      <a:pPr>
                        <a:spcBef>
                          <a:spcPts val="300"/>
                        </a:spcBef>
                        <a:spcAft>
                          <a:spcPts val="300"/>
                        </a:spcAft>
                      </a:pPr>
                      <a:r>
                        <a:rPr lang="sv-SE" sz="600">
                          <a:effectLst/>
                        </a:rPr>
                        <a:t>Operationsfrekvens artroskopi knäled per 100 000 invånare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34,7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302,8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119,7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161,1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85471">
                <a:tc>
                  <a:txBody>
                    <a:bodyPr/>
                    <a:lstStyle/>
                    <a:p>
                      <a:pPr>
                        <a:spcBef>
                          <a:spcPts val="300"/>
                        </a:spcBef>
                        <a:spcAft>
                          <a:spcPts val="300"/>
                        </a:spcAft>
                      </a:pPr>
                      <a:r>
                        <a:rPr lang="sv-SE" sz="600">
                          <a:effectLst/>
                        </a:rPr>
                        <a:t>Operationsfrekvens höftprotes per 100 000 invånare </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117,3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213,8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170,2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147,1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01116">
                <a:tc>
                  <a:txBody>
                    <a:bodyPr/>
                    <a:lstStyle/>
                    <a:p>
                      <a:pPr>
                        <a:spcAft>
                          <a:spcPts val="0"/>
                        </a:spcAft>
                      </a:pPr>
                      <a:r>
                        <a:rPr lang="sv-SE" sz="600">
                          <a:effectLst/>
                        </a:rPr>
                        <a:t>Neonatalvård efter förlossning, %</a:t>
                      </a:r>
                    </a:p>
                    <a:p>
                      <a:pPr>
                        <a:spcAft>
                          <a:spcPts val="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14,5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13,1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dirty="0">
                          <a:effectLst/>
                        </a:rPr>
                        <a:t>9,3</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bl>
          </a:graphicData>
        </a:graphic>
      </p:graphicFrame>
    </p:spTree>
    <p:extLst>
      <p:ext uri="{BB962C8B-B14F-4D97-AF65-F5344CB8AC3E}">
        <p14:creationId xmlns:p14="http://schemas.microsoft.com/office/powerpoint/2010/main" val="1491541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Patientens syn på vården</a:t>
            </a:r>
            <a:endParaRPr lang="sv-SE" dirty="0"/>
          </a:p>
        </p:txBody>
      </p:sp>
      <p:sp>
        <p:nvSpPr>
          <p:cNvPr id="3" name="Platshållare för innehåll 2"/>
          <p:cNvSpPr>
            <a:spLocks noGrp="1"/>
          </p:cNvSpPr>
          <p:nvPr>
            <p:ph sz="half" idx="1"/>
          </p:nvPr>
        </p:nvSpPr>
        <p:spPr/>
        <p:txBody>
          <a:bodyPr/>
          <a:lstStyle/>
          <a:p>
            <a:pPr marL="0" indent="0">
              <a:buNone/>
            </a:pPr>
            <a:r>
              <a:rPr lang="sv-SE" kern="1200" dirty="0" smtClean="0">
                <a:solidFill>
                  <a:srgbClr val="000000"/>
                </a:solidFill>
                <a:latin typeface="Times New Roman" panose="02020603050405020304" pitchFamily="18" charset="0"/>
              </a:rPr>
              <a:t>Patienternas </a:t>
            </a:r>
            <a:r>
              <a:rPr lang="sv-SE" kern="1200" dirty="0">
                <a:solidFill>
                  <a:srgbClr val="000000"/>
                </a:solidFill>
                <a:latin typeface="Times New Roman" panose="02020603050405020304" pitchFamily="18" charset="0"/>
              </a:rPr>
              <a:t>syn på vården visar att de som besökt någon av våra akutmottagningar i hög grad är positiva vilket resulterar i landets bästa resultat. Patienternas syn på vården när man varit inlagd på sjukhus, och när man besökt akutmottagning, är relativt lika de siffror som presenteras för riket där närmare nittio procent av patienterna har ett positivt intryck. Uppfattningen av besök inom primärvård ligger på ungefär samma nivåer som för landet i övrigt. Förtroendet för hälso- och sjukvården, och tillgång till hälso- och sjukvård, ligger något lägre än genomsnittet i riket.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2041656960"/>
              </p:ext>
            </p:extLst>
          </p:nvPr>
        </p:nvGraphicFramePr>
        <p:xfrm>
          <a:off x="4721647" y="1257840"/>
          <a:ext cx="3986923" cy="2928495"/>
        </p:xfrm>
        <a:graphic>
          <a:graphicData uri="http://schemas.openxmlformats.org/drawingml/2006/table">
            <a:tbl>
              <a:tblPr firstRow="1" firstCol="1" bandRow="1">
                <a:tableStyleId>{5C22544A-7EE6-4342-B048-85BDC9FD1C3A}</a:tableStyleId>
              </a:tblPr>
              <a:tblGrid>
                <a:gridCol w="1790793"/>
                <a:gridCol w="455350"/>
                <a:gridCol w="498645"/>
                <a:gridCol w="660258"/>
                <a:gridCol w="581877"/>
              </a:tblGrid>
              <a:tr h="244041">
                <a:tc>
                  <a:txBody>
                    <a:bodyPr/>
                    <a:lstStyle/>
                    <a:p>
                      <a:pPr marL="457200">
                        <a:spcBef>
                          <a:spcPts val="300"/>
                        </a:spcBef>
                        <a:spcAft>
                          <a:spcPts val="300"/>
                        </a:spcAft>
                      </a:pPr>
                      <a:r>
                        <a:rPr lang="sv-SE" sz="600" dirty="0">
                          <a:effectLst/>
                        </a:rPr>
                        <a:t>Indikator</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Norrbotten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4041">
                <a:tc>
                  <a:txBody>
                    <a:bodyPr/>
                    <a:lstStyle/>
                    <a:p>
                      <a:pPr marL="228600" algn="l">
                        <a:spcBef>
                          <a:spcPts val="300"/>
                        </a:spcBef>
                        <a:spcAft>
                          <a:spcPts val="300"/>
                        </a:spcAft>
                      </a:pPr>
                      <a:r>
                        <a:rPr lang="sv-SE" sz="600" dirty="0">
                          <a:effectLst/>
                        </a:rPr>
                        <a:t>Tillgång till den hälso- och sjukvård man behöver,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78,1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highlight>
                            <a:srgbClr val="FF0000"/>
                          </a:highlight>
                        </a:rPr>
                        <a:t>78,1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83,5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4041">
                <a:tc>
                  <a:txBody>
                    <a:bodyPr/>
                    <a:lstStyle/>
                    <a:p>
                      <a:pPr marL="228600" algn="l">
                        <a:spcBef>
                          <a:spcPts val="300"/>
                        </a:spcBef>
                        <a:spcAft>
                          <a:spcPts val="300"/>
                        </a:spcAft>
                      </a:pPr>
                      <a:r>
                        <a:rPr lang="sv-SE" sz="600" dirty="0">
                          <a:effectLst/>
                        </a:rPr>
                        <a:t>Förtroendet för hälso- och sjukvården i sin helhet,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46,2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72,2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55,2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60,7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22021">
                <a:tc>
                  <a:txBody>
                    <a:bodyPr/>
                    <a:lstStyle/>
                    <a:p>
                      <a:pPr marL="228600" algn="l">
                        <a:spcBef>
                          <a:spcPts val="300"/>
                        </a:spcBef>
                        <a:spcAft>
                          <a:spcPts val="300"/>
                        </a:spcAft>
                      </a:pPr>
                      <a:r>
                        <a:rPr lang="sv-SE" sz="600" dirty="0">
                          <a:effectLst/>
                        </a:rPr>
                        <a:t>Förtroendet för sjukhus,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52,5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78,9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63,4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68,5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4041">
                <a:tc>
                  <a:txBody>
                    <a:bodyPr/>
                    <a:lstStyle/>
                    <a:p>
                      <a:pPr marL="228600" algn="l">
                        <a:spcBef>
                          <a:spcPts val="300"/>
                        </a:spcBef>
                        <a:spcAft>
                          <a:spcPts val="300"/>
                        </a:spcAft>
                      </a:pPr>
                      <a:r>
                        <a:rPr lang="sv-SE" sz="600" dirty="0">
                          <a:effectLst/>
                        </a:rPr>
                        <a:t>Förtroendet för vård- eller hälsocentral, %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55,4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70,8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56,8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60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4041">
                <a:tc>
                  <a:txBody>
                    <a:bodyPr/>
                    <a:lstStyle/>
                    <a:p>
                      <a:pPr marL="228600" algn="l">
                        <a:spcBef>
                          <a:spcPts val="300"/>
                        </a:spcBef>
                        <a:spcAft>
                          <a:spcPts val="300"/>
                        </a:spcAft>
                      </a:pPr>
                      <a:r>
                        <a:rPr lang="sv-SE" sz="600" dirty="0">
                          <a:effectLst/>
                        </a:rPr>
                        <a:t>Förtroende för 1177 vårdguiden via telefon, %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57,7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71,2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highlight>
                            <a:srgbClr val="FF0000"/>
                          </a:highlight>
                        </a:rPr>
                        <a:t>57,7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62,8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66062">
                <a:tc>
                  <a:txBody>
                    <a:bodyPr/>
                    <a:lstStyle/>
                    <a:p>
                      <a:pPr marL="228600" algn="l">
                        <a:spcBef>
                          <a:spcPts val="300"/>
                        </a:spcBef>
                        <a:spcAft>
                          <a:spcPts val="300"/>
                        </a:spcAft>
                      </a:pPr>
                      <a:r>
                        <a:rPr lang="sv-SE" sz="600" dirty="0">
                          <a:effectLst/>
                        </a:rPr>
                        <a:t>Positivt helhetsintryck hos patienter som besökt primärvården, %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84,4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78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79,4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66062">
                <a:tc>
                  <a:txBody>
                    <a:bodyPr/>
                    <a:lstStyle/>
                    <a:p>
                      <a:pPr marL="228600" algn="l">
                        <a:spcBef>
                          <a:spcPts val="300"/>
                        </a:spcBef>
                        <a:spcAft>
                          <a:spcPts val="300"/>
                        </a:spcAft>
                      </a:pPr>
                      <a:r>
                        <a:rPr lang="sv-SE" sz="600" dirty="0">
                          <a:effectLst/>
                        </a:rPr>
                        <a:t>Positivt helhetsintryck hos patienter som besökt akutmottagning, %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74,1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00FF00"/>
                          </a:highlight>
                        </a:rPr>
                        <a:t>88,5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highlight>
                            <a:srgbClr val="00FF00"/>
                          </a:highlight>
                        </a:rPr>
                        <a:t>88,5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82,8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488083">
                <a:tc>
                  <a:txBody>
                    <a:bodyPr/>
                    <a:lstStyle/>
                    <a:p>
                      <a:pPr marL="228600" algn="l">
                        <a:spcBef>
                          <a:spcPts val="300"/>
                        </a:spcBef>
                        <a:spcAft>
                          <a:spcPts val="300"/>
                        </a:spcAft>
                      </a:pPr>
                      <a:r>
                        <a:rPr lang="sv-SE" sz="600" dirty="0">
                          <a:effectLst/>
                        </a:rPr>
                        <a:t>Positivt helhetsintryck hos patienter som besökt öppenvårdsmottagning på sjukhus, %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86,4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92,9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88,4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90,1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66062">
                <a:tc>
                  <a:txBody>
                    <a:bodyPr/>
                    <a:lstStyle/>
                    <a:p>
                      <a:pPr marL="228600" algn="l">
                        <a:spcBef>
                          <a:spcPts val="300"/>
                        </a:spcBef>
                        <a:spcAft>
                          <a:spcPts val="300"/>
                        </a:spcAft>
                      </a:pPr>
                      <a:r>
                        <a:rPr lang="sv-SE" sz="600" dirty="0">
                          <a:effectLst/>
                        </a:rPr>
                        <a:t>Positivt helhetsintryck hos patienter som varit inlagda på sjukhus,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97,8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a:effectLst/>
                        </a:rPr>
                        <a:t>89,2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marL="228600">
                        <a:spcBef>
                          <a:spcPts val="300"/>
                        </a:spcBef>
                        <a:spcAft>
                          <a:spcPts val="300"/>
                        </a:spcAft>
                      </a:pPr>
                      <a:r>
                        <a:rPr lang="sv-SE" sz="600" dirty="0">
                          <a:effectLst/>
                        </a:rPr>
                        <a:t>88,6</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bl>
          </a:graphicData>
        </a:graphic>
      </p:graphicFrame>
    </p:spTree>
    <p:extLst>
      <p:ext uri="{BB962C8B-B14F-4D97-AF65-F5344CB8AC3E}">
        <p14:creationId xmlns:p14="http://schemas.microsoft.com/office/powerpoint/2010/main" val="2266631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Tillgänglighet och väntetider </a:t>
            </a:r>
          </a:p>
        </p:txBody>
      </p:sp>
      <p:sp>
        <p:nvSpPr>
          <p:cNvPr id="3" name="Platshållare för innehåll 2"/>
          <p:cNvSpPr>
            <a:spLocks noGrp="1"/>
          </p:cNvSpPr>
          <p:nvPr>
            <p:ph sz="half" idx="1"/>
          </p:nvPr>
        </p:nvSpPr>
        <p:spPr/>
        <p:txBody>
          <a:bodyPr/>
          <a:lstStyle/>
          <a:p>
            <a:pPr marL="0" indent="0">
              <a:buNone/>
            </a:pPr>
            <a:r>
              <a:rPr lang="sv-SE" kern="1200" dirty="0">
                <a:solidFill>
                  <a:srgbClr val="000000"/>
                </a:solidFill>
                <a:latin typeface="Times New Roman" panose="02020603050405020304" pitchFamily="18" charset="0"/>
              </a:rPr>
              <a:t>Primärvårdens tillgänglighet per telefon ligger något under medianvärdet för riket medan genomförda läkarbesök inom sju dagar i primärvård är något bättre än i övriga landet. När det gäller väntetid och genomfört första besök inom nittio dagar i specialiserad vård har Norrbotten de sämsta värdena i riket och väntetiderna för sjukvård upplevs som för långa av drygt hälften av patienterna. När det gäller operationer och åtgärder i inom specialiserad- och psykiatrisk vård på sjukhus är Norrbotten sämre än riket, detta gäller även för utredning och behandling inom barn- och ungdomspsykiatrin där vi är betydligt sämre.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2937037766"/>
              </p:ext>
            </p:extLst>
          </p:nvPr>
        </p:nvGraphicFramePr>
        <p:xfrm>
          <a:off x="4540898" y="1257836"/>
          <a:ext cx="4024603" cy="3158650"/>
        </p:xfrm>
        <a:graphic>
          <a:graphicData uri="http://schemas.openxmlformats.org/drawingml/2006/table">
            <a:tbl>
              <a:tblPr firstRow="1" firstCol="1" bandRow="1">
                <a:tableStyleId>{5C22544A-7EE6-4342-B048-85BDC9FD1C3A}</a:tableStyleId>
              </a:tblPr>
              <a:tblGrid>
                <a:gridCol w="1652491"/>
                <a:gridCol w="571929"/>
                <a:gridCol w="632966"/>
                <a:gridCol w="703420"/>
                <a:gridCol w="463797"/>
              </a:tblGrid>
              <a:tr h="99225">
                <a:tc>
                  <a:txBody>
                    <a:bodyPr/>
                    <a:lstStyle/>
                    <a:p>
                      <a:pPr>
                        <a:spcBef>
                          <a:spcPts val="300"/>
                        </a:spcBef>
                        <a:spcAft>
                          <a:spcPts val="300"/>
                        </a:spcAft>
                      </a:pPr>
                      <a:r>
                        <a:rPr lang="sv-SE" sz="600" dirty="0">
                          <a:effectLst/>
                        </a:rPr>
                        <a:t>Indikator</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Norrbotten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80361">
                <a:tc>
                  <a:txBody>
                    <a:bodyPr/>
                    <a:lstStyle/>
                    <a:p>
                      <a:pPr>
                        <a:spcBef>
                          <a:spcPts val="300"/>
                        </a:spcBef>
                        <a:spcAft>
                          <a:spcPts val="300"/>
                        </a:spcAft>
                      </a:pPr>
                      <a:r>
                        <a:rPr lang="sv-SE" sz="600">
                          <a:effectLst/>
                        </a:rPr>
                        <a:t>Primärvårdens tillgänglighet per telefon, %</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100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87,4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88,7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98449">
                <a:tc>
                  <a:txBody>
                    <a:bodyPr/>
                    <a:lstStyle/>
                    <a:p>
                      <a:pPr>
                        <a:spcBef>
                          <a:spcPts val="300"/>
                        </a:spcBef>
                        <a:spcAft>
                          <a:spcPts val="300"/>
                        </a:spcAft>
                      </a:pPr>
                      <a:r>
                        <a:rPr lang="sv-SE" sz="600">
                          <a:effectLst/>
                        </a:rPr>
                        <a:t>Genomförda läkarbesök inom sju dagar i primärvård,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92,9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98449">
                <a:tc>
                  <a:txBody>
                    <a:bodyPr/>
                    <a:lstStyle/>
                    <a:p>
                      <a:pPr>
                        <a:spcBef>
                          <a:spcPts val="300"/>
                        </a:spcBef>
                        <a:spcAft>
                          <a:spcPts val="300"/>
                        </a:spcAft>
                      </a:pPr>
                      <a:r>
                        <a:rPr lang="sv-SE" sz="600">
                          <a:effectLst/>
                        </a:rPr>
                        <a:t>Genomförda första besök inom 90 dagar i specialiserad 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71,7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71,7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86,5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98449">
                <a:tc>
                  <a:txBody>
                    <a:bodyPr/>
                    <a:lstStyle/>
                    <a:p>
                      <a:pPr>
                        <a:spcBef>
                          <a:spcPts val="300"/>
                        </a:spcBef>
                        <a:spcAft>
                          <a:spcPts val="300"/>
                        </a:spcAft>
                      </a:pPr>
                      <a:r>
                        <a:rPr lang="sv-SE" sz="600">
                          <a:effectLst/>
                        </a:rPr>
                        <a:t>Genomförda operationer/åtgärder inom 90 dagar i specialiserad 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91,8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79,2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82,5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97674">
                <a:tc>
                  <a:txBody>
                    <a:bodyPr/>
                    <a:lstStyle/>
                    <a:p>
                      <a:pPr>
                        <a:spcBef>
                          <a:spcPts val="300"/>
                        </a:spcBef>
                        <a:spcAft>
                          <a:spcPts val="300"/>
                        </a:spcAft>
                      </a:pPr>
                      <a:r>
                        <a:rPr lang="sv-SE" sz="600">
                          <a:effectLst/>
                        </a:rPr>
                        <a:t>Väntande 90 dagar eller kortare på första besök inom specialiserad 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60,1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93,9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highlight>
                            <a:srgbClr val="FF0000"/>
                          </a:highlight>
                        </a:rPr>
                        <a:t>60,1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78,8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97674">
                <a:tc>
                  <a:txBody>
                    <a:bodyPr/>
                    <a:lstStyle/>
                    <a:p>
                      <a:pPr>
                        <a:spcAft>
                          <a:spcPts val="0"/>
                        </a:spcAft>
                      </a:pPr>
                      <a:r>
                        <a:rPr lang="sv-SE" sz="600">
                          <a:effectLst/>
                        </a:rPr>
                        <a:t>Väntande 90 dagar eller kortare på operation/åtgärd inom specialiserad 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58,1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94,1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68,2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71,9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98449">
                <a:tc>
                  <a:txBody>
                    <a:bodyPr/>
                    <a:lstStyle/>
                    <a:p>
                      <a:pPr>
                        <a:spcBef>
                          <a:spcPts val="300"/>
                        </a:spcBef>
                        <a:spcAft>
                          <a:spcPts val="300"/>
                        </a:spcAft>
                      </a:pPr>
                      <a:r>
                        <a:rPr lang="sv-SE" sz="600">
                          <a:effectLst/>
                        </a:rPr>
                        <a:t>Genomförda första besök inom 90 dagar i allmänpsykiatrisk 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78,4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99,4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85,1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93,3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98449">
                <a:tc>
                  <a:txBody>
                    <a:bodyPr/>
                    <a:lstStyle/>
                    <a:p>
                      <a:pPr>
                        <a:spcBef>
                          <a:spcPts val="300"/>
                        </a:spcBef>
                        <a:spcAft>
                          <a:spcPts val="300"/>
                        </a:spcAft>
                      </a:pPr>
                      <a:r>
                        <a:rPr lang="sv-SE" sz="600">
                          <a:effectLst/>
                        </a:rPr>
                        <a:t>Startade utredningar och behandlingar inom 30 dagar i BUP,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29,1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95,2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71,8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98449">
                <a:tc>
                  <a:txBody>
                    <a:bodyPr/>
                    <a:lstStyle/>
                    <a:p>
                      <a:pPr>
                        <a:spcBef>
                          <a:spcPts val="300"/>
                        </a:spcBef>
                        <a:spcAft>
                          <a:spcPts val="300"/>
                        </a:spcAft>
                      </a:pPr>
                      <a:r>
                        <a:rPr lang="sv-SE" sz="600">
                          <a:effectLst/>
                        </a:rPr>
                        <a:t>Rimlig väntetid till vård- eller hälsocentral,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79,1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62,1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62,7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99225">
                <a:tc>
                  <a:txBody>
                    <a:bodyPr/>
                    <a:lstStyle/>
                    <a:p>
                      <a:pPr>
                        <a:spcBef>
                          <a:spcPts val="300"/>
                        </a:spcBef>
                        <a:spcAft>
                          <a:spcPts val="300"/>
                        </a:spcAft>
                      </a:pPr>
                      <a:r>
                        <a:rPr lang="sv-SE" sz="600">
                          <a:effectLst/>
                        </a:rPr>
                        <a:t>Rimlig väntetid till sjukhusvård,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66,7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45,1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49,5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97674">
                <a:tc>
                  <a:txBody>
                    <a:bodyPr/>
                    <a:lstStyle/>
                    <a:p>
                      <a:pPr>
                        <a:spcBef>
                          <a:spcPts val="300"/>
                        </a:spcBef>
                        <a:spcAft>
                          <a:spcPts val="300"/>
                        </a:spcAft>
                      </a:pPr>
                      <a:r>
                        <a:rPr lang="sv-SE" sz="600">
                          <a:effectLst/>
                        </a:rPr>
                        <a:t>Positiv upplevelse av tillgänglighet som besökt en primärvårdsmottagning,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78,4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84,4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80,1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81,2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98449">
                <a:tc>
                  <a:txBody>
                    <a:bodyPr/>
                    <a:lstStyle/>
                    <a:p>
                      <a:pPr>
                        <a:spcBef>
                          <a:spcPts val="300"/>
                        </a:spcBef>
                        <a:spcAft>
                          <a:spcPts val="300"/>
                        </a:spcAft>
                      </a:pPr>
                      <a:r>
                        <a:rPr lang="sv-SE" sz="600">
                          <a:effectLst/>
                        </a:rPr>
                        <a:t>Positiv upplevelse av tillgänglighet som besökt på akutmottagning,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80,7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84,4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97674">
                <a:tc>
                  <a:txBody>
                    <a:bodyPr/>
                    <a:lstStyle/>
                    <a:p>
                      <a:pPr>
                        <a:spcBef>
                          <a:spcPts val="300"/>
                        </a:spcBef>
                        <a:spcAft>
                          <a:spcPts val="300"/>
                        </a:spcAft>
                      </a:pPr>
                      <a:r>
                        <a:rPr lang="sv-SE" sz="600">
                          <a:effectLst/>
                        </a:rPr>
                        <a:t>Positiv upplevelse av tillgänglighet som besökt öppenvårdsmottagning på sjukhus,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84,7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90,7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87,3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dirty="0">
                          <a:effectLst/>
                        </a:rPr>
                        <a:t>88,2</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bl>
          </a:graphicData>
        </a:graphic>
      </p:graphicFrame>
    </p:spTree>
    <p:extLst>
      <p:ext uri="{BB962C8B-B14F-4D97-AF65-F5344CB8AC3E}">
        <p14:creationId xmlns:p14="http://schemas.microsoft.com/office/powerpoint/2010/main" val="1794369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Sammanhållet vårdsystem – god och nära vård </a:t>
            </a:r>
          </a:p>
        </p:txBody>
      </p:sp>
      <p:sp>
        <p:nvSpPr>
          <p:cNvPr id="3" name="Platshållare för innehåll 2"/>
          <p:cNvSpPr>
            <a:spLocks noGrp="1"/>
          </p:cNvSpPr>
          <p:nvPr>
            <p:ph sz="half" idx="1"/>
          </p:nvPr>
        </p:nvSpPr>
        <p:spPr/>
        <p:txBody>
          <a:bodyPr/>
          <a:lstStyle/>
          <a:p>
            <a:pPr marL="0" indent="0">
              <a:buNone/>
            </a:pPr>
            <a:r>
              <a:rPr lang="sv-SE" kern="1200" dirty="0">
                <a:solidFill>
                  <a:srgbClr val="000000"/>
                </a:solidFill>
                <a:latin typeface="Times New Roman" panose="02020603050405020304" pitchFamily="18" charset="0"/>
              </a:rPr>
              <a:t>Andelen utskrivningsklara patienter som låg kvar på sjukhus var under 2017 fler än i övriga landet. Här har dock stora insatser gjorts tillsammans med kommunerna vilket inte återspeglas i det presenterade resultatet. I Norrbotten var det också mer vanligt än i övriga landet med patienter som har tio eller fler läkemedel. När det gäller dagkirurgiska operationer så genomfördes färre sådana i Norrbotten än i andra regioner och landsting. </a:t>
            </a:r>
          </a:p>
        </p:txBody>
      </p:sp>
      <p:graphicFrame>
        <p:nvGraphicFramePr>
          <p:cNvPr id="6" name="Platshållare för innehåll 5"/>
          <p:cNvGraphicFramePr>
            <a:graphicFrameLocks noGrp="1"/>
          </p:cNvGraphicFramePr>
          <p:nvPr>
            <p:ph sz="half" idx="10"/>
            <p:extLst>
              <p:ext uri="{D42A27DB-BD31-4B8C-83A1-F6EECF244321}">
                <p14:modId xmlns:p14="http://schemas.microsoft.com/office/powerpoint/2010/main" val="1266841893"/>
              </p:ext>
            </p:extLst>
          </p:nvPr>
        </p:nvGraphicFramePr>
        <p:xfrm>
          <a:off x="4534679" y="1257840"/>
          <a:ext cx="4391606" cy="3245736"/>
        </p:xfrm>
        <a:graphic>
          <a:graphicData uri="http://schemas.openxmlformats.org/drawingml/2006/table">
            <a:tbl>
              <a:tblPr firstRow="1" firstCol="1" bandRow="1">
                <a:tableStyleId>{5C22544A-7EE6-4342-B048-85BDC9FD1C3A}</a:tableStyleId>
              </a:tblPr>
              <a:tblGrid>
                <a:gridCol w="1790035"/>
                <a:gridCol w="570651"/>
                <a:gridCol w="651639"/>
                <a:gridCol w="728473"/>
                <a:gridCol w="650808"/>
              </a:tblGrid>
              <a:tr h="124836">
                <a:tc>
                  <a:txBody>
                    <a:bodyPr/>
                    <a:lstStyle/>
                    <a:p>
                      <a:pPr algn="ctr" hangingPunct="0">
                        <a:spcBef>
                          <a:spcPts val="650"/>
                        </a:spcBef>
                        <a:spcAft>
                          <a:spcPts val="0"/>
                        </a:spcAft>
                      </a:pPr>
                      <a:r>
                        <a:rPr lang="sv-SE" sz="600">
                          <a:effectLst/>
                        </a:rPr>
                        <a:t>Indikator</a:t>
                      </a:r>
                      <a:endParaRPr lang="sv-SE" sz="600" b="1">
                        <a:solidFill>
                          <a:srgbClr val="365F9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336" marR="36336" marT="0" marB="0"/>
                </a:tc>
                <a:tc>
                  <a:txBody>
                    <a:bodyPr/>
                    <a:lstStyle/>
                    <a:p>
                      <a:pPr algn="l" hangingPunct="0">
                        <a:spcBef>
                          <a:spcPts val="650"/>
                        </a:spcBef>
                        <a:spcAft>
                          <a:spcPts val="0"/>
                        </a:spcAft>
                      </a:pPr>
                      <a:r>
                        <a:rPr lang="sv-SE" sz="600">
                          <a:effectLst/>
                        </a:rPr>
                        <a:t>Min</a:t>
                      </a:r>
                      <a:endParaRPr lang="sv-SE" sz="600" b="1">
                        <a:solidFill>
                          <a:srgbClr val="365F9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336" marR="36336" marT="0" marB="0"/>
                </a:tc>
                <a:tc>
                  <a:txBody>
                    <a:bodyPr/>
                    <a:lstStyle/>
                    <a:p>
                      <a:pPr algn="l" hangingPunct="0">
                        <a:spcBef>
                          <a:spcPts val="650"/>
                        </a:spcBef>
                        <a:spcAft>
                          <a:spcPts val="0"/>
                        </a:spcAft>
                      </a:pPr>
                      <a:r>
                        <a:rPr lang="sv-SE" sz="600">
                          <a:effectLst/>
                        </a:rPr>
                        <a:t>Max</a:t>
                      </a:r>
                      <a:endParaRPr lang="sv-SE" sz="600" b="1">
                        <a:solidFill>
                          <a:srgbClr val="365F9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336" marR="36336" marT="0" marB="0"/>
                </a:tc>
                <a:tc>
                  <a:txBody>
                    <a:bodyPr/>
                    <a:lstStyle/>
                    <a:p>
                      <a:pPr algn="l" hangingPunct="0">
                        <a:spcBef>
                          <a:spcPts val="650"/>
                        </a:spcBef>
                        <a:spcAft>
                          <a:spcPts val="0"/>
                        </a:spcAft>
                      </a:pPr>
                      <a:r>
                        <a:rPr lang="sv-SE" sz="600">
                          <a:effectLst/>
                        </a:rPr>
                        <a:t>Norrbotten</a:t>
                      </a:r>
                      <a:endParaRPr lang="sv-SE" sz="600" b="1">
                        <a:solidFill>
                          <a:srgbClr val="365F9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336" marR="36336" marT="0" marB="0"/>
                </a:tc>
                <a:tc>
                  <a:txBody>
                    <a:bodyPr/>
                    <a:lstStyle/>
                    <a:p>
                      <a:pPr algn="l" hangingPunct="0">
                        <a:spcBef>
                          <a:spcPts val="650"/>
                        </a:spcBef>
                        <a:spcAft>
                          <a:spcPts val="0"/>
                        </a:spcAft>
                      </a:pPr>
                      <a:r>
                        <a:rPr lang="sv-SE" sz="600">
                          <a:effectLst/>
                        </a:rPr>
                        <a:t>Riket</a:t>
                      </a:r>
                      <a:endParaRPr lang="sv-SE" sz="600" b="1">
                        <a:solidFill>
                          <a:srgbClr val="365F9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336" marR="36336" marT="0" marB="0"/>
                </a:tc>
              </a:tr>
              <a:tr h="249672">
                <a:tc>
                  <a:txBody>
                    <a:bodyPr/>
                    <a:lstStyle/>
                    <a:p>
                      <a:pPr>
                        <a:spcAft>
                          <a:spcPts val="0"/>
                        </a:spcAft>
                      </a:pPr>
                      <a:r>
                        <a:rPr lang="sv-SE" sz="600">
                          <a:effectLst/>
                        </a:rPr>
                        <a:t>Tio eller fler läkemedel samtidigt hos äldre,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12,3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11,7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9,7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249672">
                <a:tc>
                  <a:txBody>
                    <a:bodyPr/>
                    <a:lstStyle/>
                    <a:p>
                      <a:pPr>
                        <a:spcBef>
                          <a:spcPts val="300"/>
                        </a:spcBef>
                        <a:spcAft>
                          <a:spcPts val="300"/>
                        </a:spcAft>
                      </a:pPr>
                      <a:r>
                        <a:rPr lang="sv-SE" sz="600">
                          <a:effectLst/>
                        </a:rPr>
                        <a:t>Undvikbar slutenvård vid kronisk sjukdom per 100 000 invånare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521,2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900,7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741,8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701,3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124836">
                <a:tc>
                  <a:txBody>
                    <a:bodyPr/>
                    <a:lstStyle/>
                    <a:p>
                      <a:pPr>
                        <a:spcBef>
                          <a:spcPts val="300"/>
                        </a:spcBef>
                        <a:spcAft>
                          <a:spcPts val="300"/>
                        </a:spcAft>
                      </a:pPr>
                      <a:r>
                        <a:rPr lang="sv-SE" sz="600">
                          <a:effectLst/>
                        </a:rPr>
                        <a:t>Dödlighet efter höftfraktur 50 år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5405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7896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6796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5549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374508">
                <a:tc>
                  <a:txBody>
                    <a:bodyPr/>
                    <a:lstStyle/>
                    <a:p>
                      <a:pPr>
                        <a:spcBef>
                          <a:spcPts val="300"/>
                        </a:spcBef>
                        <a:spcAft>
                          <a:spcPts val="300"/>
                        </a:spcAft>
                      </a:pPr>
                      <a:r>
                        <a:rPr lang="sv-SE" sz="600">
                          <a:effectLst/>
                        </a:rPr>
                        <a:t>Utlokaliserade patienter i somatisk slutenvård per hundra disponibla vårdplatser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0,1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6,4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2,2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374508">
                <a:tc>
                  <a:txBody>
                    <a:bodyPr/>
                    <a:lstStyle/>
                    <a:p>
                      <a:pPr>
                        <a:spcBef>
                          <a:spcPts val="300"/>
                        </a:spcBef>
                        <a:spcAft>
                          <a:spcPts val="300"/>
                        </a:spcAft>
                      </a:pPr>
                      <a:r>
                        <a:rPr lang="sv-SE" sz="600">
                          <a:effectLst/>
                        </a:rPr>
                        <a:t>Överbeläggningar i somatisk slutenvård per hundra disponibla vårdplatser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1,7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7,8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4,3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249672">
                <a:tc>
                  <a:txBody>
                    <a:bodyPr/>
                    <a:lstStyle/>
                    <a:p>
                      <a:pPr>
                        <a:spcBef>
                          <a:spcPts val="300"/>
                        </a:spcBef>
                        <a:spcAft>
                          <a:spcPts val="300"/>
                        </a:spcAft>
                      </a:pPr>
                      <a:r>
                        <a:rPr lang="sv-SE" sz="600">
                          <a:effectLst/>
                        </a:rPr>
                        <a:t>Utskrivningsklara patienter på sjukhus per 1000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96,7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319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313,3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192,3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249672">
                <a:tc>
                  <a:txBody>
                    <a:bodyPr/>
                    <a:lstStyle/>
                    <a:p>
                      <a:pPr>
                        <a:spcAft>
                          <a:spcPts val="0"/>
                        </a:spcAft>
                      </a:pPr>
                      <a:r>
                        <a:rPr lang="sv-SE" sz="600">
                          <a:effectLst/>
                        </a:rPr>
                        <a:t>Åter till eget boende efter höftfraktur,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5,1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9,9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9,7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7,7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249672">
                <a:tc>
                  <a:txBody>
                    <a:bodyPr/>
                    <a:lstStyle/>
                    <a:p>
                      <a:pPr>
                        <a:spcAft>
                          <a:spcPts val="0"/>
                        </a:spcAft>
                      </a:pPr>
                      <a:r>
                        <a:rPr lang="sv-SE" sz="600">
                          <a:effectLst/>
                        </a:rPr>
                        <a:t>Patienter med oplanerad återinskrivning inom 30 dagar,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60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87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69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374508">
                <a:tc>
                  <a:txBody>
                    <a:bodyPr/>
                    <a:lstStyle/>
                    <a:p>
                      <a:pPr>
                        <a:spcBef>
                          <a:spcPts val="300"/>
                        </a:spcBef>
                        <a:spcAft>
                          <a:spcPts val="300"/>
                        </a:spcAft>
                      </a:pPr>
                      <a:r>
                        <a:rPr lang="sv-SE" sz="600">
                          <a:effectLst/>
                        </a:rPr>
                        <a:t>Vårdtillfällen med undvikbar slutenvård i urval av diagnoser 65 år per 100 000 invånare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21,4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28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26,2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25,2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249672">
                <a:tc>
                  <a:txBody>
                    <a:bodyPr/>
                    <a:lstStyle/>
                    <a:p>
                      <a:pPr>
                        <a:spcBef>
                          <a:spcPts val="300"/>
                        </a:spcBef>
                        <a:spcAft>
                          <a:spcPts val="300"/>
                        </a:spcAft>
                      </a:pPr>
                      <a:r>
                        <a:rPr lang="sv-SE" sz="600">
                          <a:effectLst/>
                        </a:rPr>
                        <a:t>Återkommande slutenvård i livets slutskede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12,3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16,2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13,5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13,8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249672">
                <a:tc>
                  <a:txBody>
                    <a:bodyPr/>
                    <a:lstStyle/>
                    <a:p>
                      <a:pPr>
                        <a:spcAft>
                          <a:spcPts val="0"/>
                        </a:spcAft>
                      </a:pPr>
                      <a:r>
                        <a:rPr lang="sv-SE" sz="600">
                          <a:effectLst/>
                        </a:rPr>
                        <a:t>Besök på akutmottagning – 80 år och äldre per 1 000 inv.</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540,9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866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711,8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665,6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r h="124836">
                <a:tc>
                  <a:txBody>
                    <a:bodyPr/>
                    <a:lstStyle/>
                    <a:p>
                      <a:pPr>
                        <a:spcBef>
                          <a:spcPts val="300"/>
                        </a:spcBef>
                        <a:spcAft>
                          <a:spcPts val="300"/>
                        </a:spcAft>
                      </a:pPr>
                      <a:r>
                        <a:rPr lang="sv-SE" sz="600">
                          <a:effectLst/>
                        </a:rPr>
                        <a:t>Operationer i dagkirurgi, %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63,1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75,8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a:effectLst/>
                        </a:rPr>
                        <a:t>69,6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c>
                  <a:txBody>
                    <a:bodyPr/>
                    <a:lstStyle/>
                    <a:p>
                      <a:pPr>
                        <a:spcBef>
                          <a:spcPts val="300"/>
                        </a:spcBef>
                        <a:spcAft>
                          <a:spcPts val="300"/>
                        </a:spcAft>
                      </a:pPr>
                      <a:r>
                        <a:rPr lang="sv-SE" sz="600" dirty="0">
                          <a:effectLst/>
                        </a:rPr>
                        <a:t>72,6</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336" marR="36336" marT="0" marB="0"/>
                </a:tc>
              </a:tr>
            </a:tbl>
          </a:graphicData>
        </a:graphic>
      </p:graphicFrame>
    </p:spTree>
    <p:extLst>
      <p:ext uri="{BB962C8B-B14F-4D97-AF65-F5344CB8AC3E}">
        <p14:creationId xmlns:p14="http://schemas.microsoft.com/office/powerpoint/2010/main" val="1089608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Patientsäkerhet </a:t>
            </a:r>
          </a:p>
        </p:txBody>
      </p:sp>
      <p:sp>
        <p:nvSpPr>
          <p:cNvPr id="3" name="Platshållare för innehåll 2"/>
          <p:cNvSpPr>
            <a:spLocks noGrp="1"/>
          </p:cNvSpPr>
          <p:nvPr>
            <p:ph sz="half" idx="1"/>
          </p:nvPr>
        </p:nvSpPr>
        <p:spPr/>
        <p:txBody>
          <a:bodyPr/>
          <a:lstStyle/>
          <a:p>
            <a:pPr marL="0" indent="0">
              <a:buNone/>
            </a:pPr>
            <a:r>
              <a:rPr lang="sv-SE" kern="1200" dirty="0">
                <a:solidFill>
                  <a:srgbClr val="000000"/>
                </a:solidFill>
                <a:latin typeface="Times New Roman" panose="02020603050405020304" pitchFamily="18" charset="0"/>
              </a:rPr>
              <a:t>Region Norrbotten hade totalt sett betydligt färre </a:t>
            </a:r>
            <a:r>
              <a:rPr lang="sv-SE" kern="1200" dirty="0" err="1">
                <a:solidFill>
                  <a:srgbClr val="000000"/>
                </a:solidFill>
                <a:latin typeface="Times New Roman" panose="02020603050405020304" pitchFamily="18" charset="0"/>
              </a:rPr>
              <a:t>vårdskador</a:t>
            </a:r>
            <a:r>
              <a:rPr lang="sv-SE" kern="1200" dirty="0">
                <a:solidFill>
                  <a:srgbClr val="000000"/>
                </a:solidFill>
                <a:latin typeface="Times New Roman" panose="02020603050405020304" pitchFamily="18" charset="0"/>
              </a:rPr>
              <a:t>. Regionen hade även färre vårdrelaterade infektioner (VRI) i slutenvård men en högre andel patienter med trycksår. Mätningar visade också att hygienkrav efterföljdes något sämre än i övriga riket. När det gäller överbeläggningar i somatisk sluten vård är vi något sämre än övriga landet. För sluten psykiatrisk vård är vi bland de sämre i landet. </a:t>
            </a:r>
          </a:p>
        </p:txBody>
      </p:sp>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3808700594"/>
              </p:ext>
            </p:extLst>
          </p:nvPr>
        </p:nvGraphicFramePr>
        <p:xfrm>
          <a:off x="4665661" y="1090959"/>
          <a:ext cx="4173538" cy="3412614"/>
        </p:xfrm>
        <a:graphic>
          <a:graphicData uri="http://schemas.openxmlformats.org/drawingml/2006/table">
            <a:tbl>
              <a:tblPr firstRow="1" firstCol="1" bandRow="1">
                <a:tableStyleId>{5C22544A-7EE6-4342-B048-85BDC9FD1C3A}</a:tableStyleId>
              </a:tblPr>
              <a:tblGrid>
                <a:gridCol w="1836717"/>
                <a:gridCol w="547381"/>
                <a:gridCol w="614583"/>
                <a:gridCol w="628648"/>
                <a:gridCol w="546209"/>
              </a:tblGrid>
              <a:tr h="123347">
                <a:tc>
                  <a:txBody>
                    <a:bodyPr/>
                    <a:lstStyle/>
                    <a:p>
                      <a:pPr marL="457200">
                        <a:spcBef>
                          <a:spcPts val="300"/>
                        </a:spcBef>
                        <a:spcAft>
                          <a:spcPts val="300"/>
                        </a:spcAft>
                      </a:pPr>
                      <a:r>
                        <a:rPr lang="sv-SE" sz="600">
                          <a:effectLst/>
                        </a:rPr>
                        <a:t>Indikator</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Min</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Max</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Norrbotten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Riket</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6695">
                <a:tc>
                  <a:txBody>
                    <a:bodyPr/>
                    <a:lstStyle/>
                    <a:p>
                      <a:pPr>
                        <a:spcBef>
                          <a:spcPts val="300"/>
                        </a:spcBef>
                        <a:spcAft>
                          <a:spcPts val="300"/>
                        </a:spcAft>
                      </a:pPr>
                      <a:r>
                        <a:rPr lang="sv-SE" sz="600">
                          <a:effectLst/>
                        </a:rPr>
                        <a:t>Patienter med vårdrelaterade infektioner i somatisk slutenvård,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13,9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6695">
                <a:tc>
                  <a:txBody>
                    <a:bodyPr/>
                    <a:lstStyle/>
                    <a:p>
                      <a:pPr>
                        <a:spcBef>
                          <a:spcPts val="300"/>
                        </a:spcBef>
                        <a:spcAft>
                          <a:spcPts val="300"/>
                        </a:spcAft>
                      </a:pPr>
                      <a:r>
                        <a:rPr lang="sv-SE" sz="600">
                          <a:effectLst/>
                        </a:rPr>
                        <a:t>Patienter med trycksår kategori 2-4 i slutenvård,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6,9</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49485">
                <a:tc>
                  <a:txBody>
                    <a:bodyPr/>
                    <a:lstStyle/>
                    <a:p>
                      <a:pPr>
                        <a:spcBef>
                          <a:spcPts val="300"/>
                        </a:spcBef>
                        <a:spcAft>
                          <a:spcPts val="300"/>
                        </a:spcAft>
                      </a:pPr>
                      <a:r>
                        <a:rPr lang="sv-SE" sz="600">
                          <a:effectLst/>
                        </a:rPr>
                        <a:t>Patienter med trycksår i slutenvård, %</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25,7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17,4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13,4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23347">
                <a:tc>
                  <a:txBody>
                    <a:bodyPr/>
                    <a:lstStyle/>
                    <a:p>
                      <a:pPr>
                        <a:spcBef>
                          <a:spcPts val="300"/>
                        </a:spcBef>
                        <a:spcAft>
                          <a:spcPts val="300"/>
                        </a:spcAft>
                      </a:pPr>
                      <a:r>
                        <a:rPr lang="sv-SE" sz="600">
                          <a:effectLst/>
                        </a:rPr>
                        <a:t>Trycksår hos patienter med ökad risk,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33,3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18,4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19,2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6695">
                <a:tc>
                  <a:txBody>
                    <a:bodyPr/>
                    <a:lstStyle/>
                    <a:p>
                      <a:pPr>
                        <a:spcBef>
                          <a:spcPts val="300"/>
                        </a:spcBef>
                        <a:spcAft>
                          <a:spcPts val="300"/>
                        </a:spcAft>
                      </a:pPr>
                      <a:r>
                        <a:rPr lang="sv-SE" sz="600">
                          <a:effectLst/>
                        </a:rPr>
                        <a:t>Personal som följer grundläggande hygienrutiner och klädregler,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59,6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84,3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70</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6695">
                <a:tc>
                  <a:txBody>
                    <a:bodyPr/>
                    <a:lstStyle/>
                    <a:p>
                      <a:pPr>
                        <a:spcBef>
                          <a:spcPts val="300"/>
                        </a:spcBef>
                        <a:spcAft>
                          <a:spcPts val="300"/>
                        </a:spcAft>
                      </a:pPr>
                      <a:r>
                        <a:rPr lang="sv-SE" sz="600">
                          <a:effectLst/>
                        </a:rPr>
                        <a:t>Personal som följer grundläggande hygienrutiner,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65,3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89,8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74,6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77,7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6695">
                <a:tc>
                  <a:txBody>
                    <a:bodyPr/>
                    <a:lstStyle/>
                    <a:p>
                      <a:pPr>
                        <a:spcBef>
                          <a:spcPts val="300"/>
                        </a:spcBef>
                        <a:spcAft>
                          <a:spcPts val="300"/>
                        </a:spcAft>
                      </a:pPr>
                      <a:r>
                        <a:rPr lang="sv-SE" sz="600">
                          <a:effectLst/>
                        </a:rPr>
                        <a:t>Vårdtillfälle med skada - journalgranskning,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22,2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11,5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6695">
                <a:tc>
                  <a:txBody>
                    <a:bodyPr/>
                    <a:lstStyle/>
                    <a:p>
                      <a:pPr>
                        <a:spcBef>
                          <a:spcPts val="300"/>
                        </a:spcBef>
                        <a:spcAft>
                          <a:spcPts val="300"/>
                        </a:spcAft>
                      </a:pPr>
                      <a:r>
                        <a:rPr lang="sv-SE" sz="600">
                          <a:effectLst/>
                        </a:rPr>
                        <a:t>Vårdtillfälle med vårdskada – journalgranskning,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15,6</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Aft>
                          <a:spcPts val="0"/>
                        </a:spcAft>
                      </a:pPr>
                      <a:r>
                        <a:rPr lang="sv-SE" sz="600">
                          <a:effectLst/>
                        </a:rPr>
                        <a:t>7</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370043">
                <a:tc>
                  <a:txBody>
                    <a:bodyPr/>
                    <a:lstStyle/>
                    <a:p>
                      <a:pPr>
                        <a:spcBef>
                          <a:spcPts val="300"/>
                        </a:spcBef>
                        <a:spcAft>
                          <a:spcPts val="300"/>
                        </a:spcAft>
                      </a:pPr>
                      <a:r>
                        <a:rPr lang="sv-SE" sz="600">
                          <a:effectLst/>
                        </a:rPr>
                        <a:t>Utlokaliserade patienter i somatisk slutenvård per hundra disponibla vårdplatser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0,1</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6,4</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2,2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246695">
                <a:tc>
                  <a:txBody>
                    <a:bodyPr/>
                    <a:lstStyle/>
                    <a:p>
                      <a:pPr>
                        <a:spcBef>
                          <a:spcPts val="300"/>
                        </a:spcBef>
                        <a:spcAft>
                          <a:spcPts val="300"/>
                        </a:spcAft>
                      </a:pPr>
                      <a:r>
                        <a:rPr lang="sv-SE" sz="600">
                          <a:effectLst/>
                        </a:rPr>
                        <a:t>Överbeläggningar i somatisk slutenvård per hundra disponibla vårdplatser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7,8</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5,5</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4,3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596180">
                <a:tc>
                  <a:txBody>
                    <a:bodyPr/>
                    <a:lstStyle/>
                    <a:p>
                      <a:pPr>
                        <a:spcBef>
                          <a:spcPts val="300"/>
                        </a:spcBef>
                        <a:spcAft>
                          <a:spcPts val="300"/>
                        </a:spcAft>
                      </a:pPr>
                      <a:r>
                        <a:rPr lang="sv-SE" sz="600">
                          <a:effectLst/>
                        </a:rPr>
                        <a:t>Överbeläggningar i psykiatrisk slutenvård per hundra disponibla vårdplatser </a:t>
                      </a:r>
                    </a:p>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0,2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8,3</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8,2</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1,9</a:t>
                      </a:r>
                    </a:p>
                    <a:p>
                      <a:pPr>
                        <a:spcBef>
                          <a:spcPts val="300"/>
                        </a:spcBef>
                        <a:spcAft>
                          <a:spcPts val="300"/>
                        </a:spcAft>
                      </a:pPr>
                      <a:r>
                        <a:rPr lang="sv-SE" sz="600">
                          <a:effectLst/>
                          <a:highlight>
                            <a:srgbClr val="FF0000"/>
                          </a:highligh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r h="123347">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a:effectLst/>
                        </a:rPr>
                        <a:t> </a:t>
                      </a:r>
                      <a:endParaRPr lang="sv-SE" sz="6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c>
                  <a:txBody>
                    <a:bodyPr/>
                    <a:lstStyle/>
                    <a:p>
                      <a:pPr>
                        <a:spcBef>
                          <a:spcPts val="300"/>
                        </a:spcBef>
                        <a:spcAft>
                          <a:spcPts val="300"/>
                        </a:spcAft>
                      </a:pPr>
                      <a:r>
                        <a:rPr lang="sv-SE" sz="600" dirty="0">
                          <a:effectLst/>
                        </a:rPr>
                        <a:t> </a:t>
                      </a:r>
                      <a:endParaRPr lang="sv-SE" sz="6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969" marR="35969" marT="0" marB="0"/>
                </a:tc>
              </a:tr>
            </a:tbl>
          </a:graphicData>
        </a:graphic>
      </p:graphicFrame>
    </p:spTree>
    <p:extLst>
      <p:ext uri="{BB962C8B-B14F-4D97-AF65-F5344CB8AC3E}">
        <p14:creationId xmlns:p14="http://schemas.microsoft.com/office/powerpoint/2010/main" val="2925782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Hjärtsjukdom</a:t>
            </a:r>
            <a:endParaRPr lang="sv-SE" dirty="0"/>
          </a:p>
        </p:txBody>
      </p:sp>
      <p:sp>
        <p:nvSpPr>
          <p:cNvPr id="3" name="Platshållare för innehåll 2"/>
          <p:cNvSpPr>
            <a:spLocks noGrp="1"/>
          </p:cNvSpPr>
          <p:nvPr>
            <p:ph sz="half" idx="1"/>
          </p:nvPr>
        </p:nvSpPr>
        <p:spPr/>
        <p:txBody>
          <a:bodyPr/>
          <a:lstStyle/>
          <a:p>
            <a:r>
              <a:rPr lang="sv-SE" sz="1000" kern="1200" dirty="0">
                <a:solidFill>
                  <a:srgbClr val="000000"/>
                </a:solidFill>
                <a:latin typeface="Times New Roman" panose="02020603050405020304" pitchFamily="18" charset="0"/>
              </a:rPr>
              <a:t>Region Norrbotten klarar inte Socialstyrelsens målnivåer när det gällande </a:t>
            </a:r>
            <a:r>
              <a:rPr lang="sv-SE" sz="1000" kern="1200" dirty="0" err="1">
                <a:solidFill>
                  <a:srgbClr val="000000"/>
                </a:solidFill>
                <a:latin typeface="Times New Roman" panose="02020603050405020304" pitchFamily="18" charset="0"/>
              </a:rPr>
              <a:t>antikoagulantia</a:t>
            </a:r>
            <a:r>
              <a:rPr lang="sv-SE" sz="1000" kern="1200" dirty="0">
                <a:solidFill>
                  <a:srgbClr val="000000"/>
                </a:solidFill>
                <a:latin typeface="Times New Roman" panose="02020603050405020304" pitchFamily="18" charset="0"/>
              </a:rPr>
              <a:t> vid förmaksflimmer. Regionen uppnår dock dessa när det gäller akut öppnande av kranskärl vid större hjärtinfarkt, dock inte inom rekommenderad tid. När det gäller röntgen av kranskärl vid mindre hjärtinfarkt avviker Norrbotten inte signifikant från riksgenomsnittet. Detta trots att vi är ett stort län med logistiska utmaningar. Det finns dock även här rekommendationer om snabb insats vilket vi bara delvis kan leva upp till på grund av vårdplatsbrist och svårigheter i transportorganisationen. </a:t>
            </a:r>
          </a:p>
          <a:p>
            <a:r>
              <a:rPr lang="sv-SE" sz="1000" kern="1200" dirty="0">
                <a:solidFill>
                  <a:srgbClr val="000000"/>
                </a:solidFill>
                <a:latin typeface="Times New Roman" panose="02020603050405020304" pitchFamily="18" charset="0"/>
              </a:rPr>
              <a:t>Måluppfyllelse på låg nivå uppnåddes för fysiskt träningsprogram, blodtryck, LDL-kolesterol och rökstopp efter hjärtinfarkt. Norrbotten ligger fortfarande klart sämre än riksgenomsnittet när det gäller dödlighet i </a:t>
            </a:r>
            <a:r>
              <a:rPr lang="sv-SE" sz="1000" kern="1200" dirty="0" err="1">
                <a:solidFill>
                  <a:srgbClr val="000000"/>
                </a:solidFill>
                <a:latin typeface="Times New Roman" panose="02020603050405020304" pitchFamily="18" charset="0"/>
              </a:rPr>
              <a:t>ischemisk</a:t>
            </a:r>
            <a:r>
              <a:rPr lang="sv-SE" sz="1000" kern="1200" dirty="0">
                <a:solidFill>
                  <a:srgbClr val="000000"/>
                </a:solidFill>
                <a:latin typeface="Times New Roman" panose="02020603050405020304" pitchFamily="18" charset="0"/>
              </a:rPr>
              <a:t> hjärtsjukdom vilket är ett resultat av decenniers inverkan av riskfaktorer, livsstil och genetik. </a:t>
            </a:r>
          </a:p>
          <a:p>
            <a:r>
              <a:rPr lang="sv-SE" sz="1000" kern="1200" dirty="0">
                <a:solidFill>
                  <a:srgbClr val="000000"/>
                </a:solidFill>
                <a:latin typeface="Times New Roman" panose="02020603050405020304" pitchFamily="18" charset="0"/>
              </a:rPr>
              <a:t>När det gäller dödlighet 28 dagar efter sjukhusvård vid hjärtinfarkt avviker Norrbotten inte signifikant från riksgenomsnittet, även om trenden är en högre dödlighet. Detta får ses som positivt, att vi trots ovan beskrivna utmaningar uppnår detta resultat. De patienter som söker akut sjukvård får en behandling likvärdig riket i stort. </a:t>
            </a:r>
          </a:p>
          <a:p>
            <a:r>
              <a:rPr lang="sv-SE" sz="1000" kern="1200" dirty="0">
                <a:solidFill>
                  <a:srgbClr val="000000"/>
                </a:solidFill>
                <a:latin typeface="Times New Roman" panose="02020603050405020304" pitchFamily="18" charset="0"/>
              </a:rPr>
              <a:t>För hjärtsvikt har Norrbotten något bättre siffror än riket men detta grundar sig på låg täckningsgrad i registret. Just nu görs satsningar i Norrbotten för att patienter med hjärtsvikt ska få adekvat utredning och behandling. Regionledningen har därför tillsatt extra resurser inom hjärtrehabilitering. </a:t>
            </a:r>
          </a:p>
        </p:txBody>
      </p:sp>
      <p:graphicFrame>
        <p:nvGraphicFramePr>
          <p:cNvPr id="6" name="Platshållare för innehåll 5"/>
          <p:cNvGraphicFramePr>
            <a:graphicFrameLocks noGrp="1"/>
          </p:cNvGraphicFramePr>
          <p:nvPr>
            <p:ph sz="half" idx="10"/>
            <p:extLst>
              <p:ext uri="{D42A27DB-BD31-4B8C-83A1-F6EECF244321}">
                <p14:modId xmlns:p14="http://schemas.microsoft.com/office/powerpoint/2010/main" val="4167590408"/>
              </p:ext>
            </p:extLst>
          </p:nvPr>
        </p:nvGraphicFramePr>
        <p:xfrm>
          <a:off x="4702630" y="1249058"/>
          <a:ext cx="4111688" cy="3447351"/>
        </p:xfrm>
        <a:graphic>
          <a:graphicData uri="http://schemas.openxmlformats.org/drawingml/2006/table">
            <a:tbl>
              <a:tblPr firstRow="1" firstCol="1" bandRow="1">
                <a:tableStyleId>{5C22544A-7EE6-4342-B048-85BDC9FD1C3A}</a:tableStyleId>
              </a:tblPr>
              <a:tblGrid>
                <a:gridCol w="1311878"/>
                <a:gridCol w="544385"/>
                <a:gridCol w="544385"/>
                <a:gridCol w="664458"/>
                <a:gridCol w="484348"/>
                <a:gridCol w="562234"/>
              </a:tblGrid>
              <a:tr h="545059">
                <a:tc>
                  <a:txBody>
                    <a:bodyPr/>
                    <a:lstStyle/>
                    <a:p>
                      <a:pPr marL="457200">
                        <a:spcBef>
                          <a:spcPts val="300"/>
                        </a:spcBef>
                        <a:spcAft>
                          <a:spcPts val="300"/>
                        </a:spcAft>
                      </a:pPr>
                      <a:r>
                        <a:rPr lang="sv-SE" sz="500" dirty="0">
                          <a:effectLst/>
                        </a:rPr>
                        <a:t>Indikator</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Min</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Max</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Norrbotten </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Riket</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Mått</a:t>
                      </a:r>
                    </a:p>
                    <a:p>
                      <a:pPr>
                        <a:spcBef>
                          <a:spcPts val="300"/>
                        </a:spcBef>
                        <a:spcAft>
                          <a:spcPts val="300"/>
                        </a:spcAft>
                      </a:pPr>
                      <a:r>
                        <a:rPr lang="sv-SE" sz="500">
                          <a:effectLst/>
                        </a:rPr>
                        <a:t>SoS/ </a:t>
                      </a:r>
                    </a:p>
                    <a:p>
                      <a:pPr>
                        <a:spcBef>
                          <a:spcPts val="300"/>
                        </a:spcBef>
                        <a:spcAft>
                          <a:spcPts val="300"/>
                        </a:spcAft>
                      </a:pPr>
                      <a:r>
                        <a:rPr lang="sv-SE" sz="500">
                          <a:effectLst/>
                        </a:rPr>
                        <a:t>Reg hög/</a:t>
                      </a:r>
                    </a:p>
                    <a:p>
                      <a:pPr>
                        <a:spcBef>
                          <a:spcPts val="300"/>
                        </a:spcBef>
                        <a:spcAft>
                          <a:spcPts val="300"/>
                        </a:spcAft>
                      </a:pPr>
                      <a:r>
                        <a:rPr lang="sv-SE" sz="500">
                          <a:effectLst/>
                        </a:rPr>
                        <a:t>Reg låg</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237112">
                <a:tc>
                  <a:txBody>
                    <a:bodyPr/>
                    <a:lstStyle/>
                    <a:p>
                      <a:pPr>
                        <a:spcBef>
                          <a:spcPts val="300"/>
                        </a:spcBef>
                        <a:spcAft>
                          <a:spcPts val="300"/>
                        </a:spcAft>
                      </a:pPr>
                      <a:r>
                        <a:rPr lang="sv-SE" sz="500">
                          <a:effectLst/>
                        </a:rPr>
                        <a:t>Akut öppnande av kranskärl inom rekommenderad tid vid större hjärtinfarkt,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53,3</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93,5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65,5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76,6</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90/90/75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237112">
                <a:tc>
                  <a:txBody>
                    <a:bodyPr/>
                    <a:lstStyle/>
                    <a:p>
                      <a:pPr>
                        <a:spcBef>
                          <a:spcPts val="300"/>
                        </a:spcBef>
                        <a:spcAft>
                          <a:spcPts val="300"/>
                        </a:spcAft>
                      </a:pPr>
                      <a:r>
                        <a:rPr lang="sv-SE" sz="500">
                          <a:effectLst/>
                        </a:rPr>
                        <a:t>Akut öppnande av kranskärl inom tid vid större hjärtinfarkt,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75,9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highlight>
                            <a:srgbClr val="00FF00"/>
                          </a:highlight>
                        </a:rPr>
                        <a:t>96,5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highlight>
                            <a:srgbClr val="00FF00"/>
                          </a:highlight>
                        </a:rPr>
                        <a:t>90,3</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92,3</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85/85/80</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237112">
                <a:tc>
                  <a:txBody>
                    <a:bodyPr/>
                    <a:lstStyle/>
                    <a:p>
                      <a:pPr>
                        <a:spcBef>
                          <a:spcPts val="300"/>
                        </a:spcBef>
                        <a:spcAft>
                          <a:spcPts val="300"/>
                        </a:spcAft>
                      </a:pPr>
                      <a:r>
                        <a:rPr lang="sv-SE" sz="500">
                          <a:effectLst/>
                        </a:rPr>
                        <a:t>Antikoagulantia vid förmaksflimmer och riskfaktorer, %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73,5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83,7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75,9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78,1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80/-/-</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79038">
                <a:tc>
                  <a:txBody>
                    <a:bodyPr/>
                    <a:lstStyle/>
                    <a:p>
                      <a:pPr>
                        <a:spcBef>
                          <a:spcPts val="300"/>
                        </a:spcBef>
                        <a:spcAft>
                          <a:spcPts val="300"/>
                        </a:spcAft>
                      </a:pPr>
                      <a:r>
                        <a:rPr lang="sv-SE" sz="500">
                          <a:effectLst/>
                        </a:rPr>
                        <a:t>Basbehandling av hjärtsvikt%</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54,7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69,2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63,6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61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65/-/-</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229750">
                <a:tc>
                  <a:txBody>
                    <a:bodyPr/>
                    <a:lstStyle/>
                    <a:p>
                      <a:pPr>
                        <a:spcBef>
                          <a:spcPts val="300"/>
                        </a:spcBef>
                        <a:spcAft>
                          <a:spcPts val="300"/>
                        </a:spcAft>
                      </a:pPr>
                      <a:r>
                        <a:rPr lang="sv-SE" sz="500">
                          <a:effectLst/>
                        </a:rPr>
                        <a:t>Blodfettssänkande behandling efter hjärtinfarkt,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89,7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85,9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90/-/-</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229750">
                <a:tc>
                  <a:txBody>
                    <a:bodyPr/>
                    <a:lstStyle/>
                    <a:p>
                      <a:pPr>
                        <a:spcBef>
                          <a:spcPts val="300"/>
                        </a:spcBef>
                        <a:spcAft>
                          <a:spcPts val="300"/>
                        </a:spcAft>
                      </a:pPr>
                      <a:r>
                        <a:rPr lang="sv-SE" sz="500">
                          <a:effectLst/>
                        </a:rPr>
                        <a:t>Fysiskt träningsprogram 12-14 månader efter hjärtinfarkt, %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20,6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79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54</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53,7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-/60/50</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158074">
                <a:tc>
                  <a:txBody>
                    <a:bodyPr/>
                    <a:lstStyle/>
                    <a:p>
                      <a:pPr>
                        <a:spcBef>
                          <a:spcPts val="300"/>
                        </a:spcBef>
                        <a:spcAft>
                          <a:spcPts val="300"/>
                        </a:spcAft>
                      </a:pPr>
                      <a:r>
                        <a:rPr lang="sv-SE" sz="500">
                          <a:effectLst/>
                        </a:rPr>
                        <a:t>Kranskärlsröntgen vid mindre hjärtinfarkt,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88,7</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98,1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92,5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94,6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-/80/75</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158074">
                <a:tc>
                  <a:txBody>
                    <a:bodyPr/>
                    <a:lstStyle/>
                    <a:p>
                      <a:pPr>
                        <a:spcBef>
                          <a:spcPts val="300"/>
                        </a:spcBef>
                        <a:spcAft>
                          <a:spcPts val="300"/>
                        </a:spcAft>
                      </a:pPr>
                      <a:r>
                        <a:rPr lang="sv-SE" sz="500">
                          <a:effectLst/>
                        </a:rPr>
                        <a:t>Måluppfyllelse för blodtryck efter hjärtinfarkt,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55,8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87,1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70,8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78,6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-/75/70</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158074">
                <a:tc>
                  <a:txBody>
                    <a:bodyPr/>
                    <a:lstStyle/>
                    <a:p>
                      <a:pPr>
                        <a:spcBef>
                          <a:spcPts val="300"/>
                        </a:spcBef>
                        <a:spcAft>
                          <a:spcPts val="300"/>
                        </a:spcAft>
                      </a:pPr>
                      <a:r>
                        <a:rPr lang="sv-SE" sz="500">
                          <a:effectLst/>
                        </a:rPr>
                        <a:t>Måluppfyllelse för LDL-kolesterol efter hjärtinfarkt,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33,8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80,3</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52,5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65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60/60/40</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158074">
                <a:tc>
                  <a:txBody>
                    <a:bodyPr/>
                    <a:lstStyle/>
                    <a:p>
                      <a:pPr>
                        <a:spcBef>
                          <a:spcPts val="300"/>
                        </a:spcBef>
                        <a:spcAft>
                          <a:spcPts val="300"/>
                        </a:spcAft>
                      </a:pPr>
                      <a:r>
                        <a:rPr lang="sv-SE" sz="500">
                          <a:effectLst/>
                        </a:rPr>
                        <a:t>Rökstopp 12-14 månader efter hjärtinfarkt, %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36,4</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68,4</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62,2</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56,3</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75/70/60</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229750">
                <a:tc>
                  <a:txBody>
                    <a:bodyPr/>
                    <a:lstStyle/>
                    <a:p>
                      <a:pPr>
                        <a:spcBef>
                          <a:spcPts val="300"/>
                        </a:spcBef>
                        <a:spcAft>
                          <a:spcPts val="300"/>
                        </a:spcAft>
                      </a:pPr>
                      <a:r>
                        <a:rPr lang="sv-SE" sz="500">
                          <a:effectLst/>
                        </a:rPr>
                        <a:t>Genomförda första besök inom 90 dagar i hjärtsjukvård, %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33,4</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96,4</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94,1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80,9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marL="457200">
                        <a:spcBef>
                          <a:spcPts val="300"/>
                        </a:spcBef>
                        <a:spcAft>
                          <a:spcPts val="300"/>
                        </a:spcAft>
                      </a:pPr>
                      <a:r>
                        <a:rPr lang="sv-SE" sz="500" dirty="0">
                          <a:effectLst/>
                        </a:rPr>
                        <a:t> </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237112">
                <a:tc>
                  <a:txBody>
                    <a:bodyPr/>
                    <a:lstStyle/>
                    <a:p>
                      <a:pPr>
                        <a:spcBef>
                          <a:spcPts val="300"/>
                        </a:spcBef>
                        <a:spcAft>
                          <a:spcPts val="300"/>
                        </a:spcAft>
                      </a:pPr>
                      <a:r>
                        <a:rPr lang="sv-SE" sz="500">
                          <a:effectLst/>
                        </a:rPr>
                        <a:t>Genomförda operationer/åtgärder inom 90 dagar i hjärtsjukvård, %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56,6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100</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91,1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87,8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marL="457200">
                        <a:spcBef>
                          <a:spcPts val="300"/>
                        </a:spcBef>
                        <a:spcAft>
                          <a:spcPts val="300"/>
                        </a:spcAft>
                      </a:pPr>
                      <a:r>
                        <a:rPr lang="sv-SE" sz="500" dirty="0">
                          <a:effectLst/>
                        </a:rPr>
                        <a:t> </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237112">
                <a:tc>
                  <a:txBody>
                    <a:bodyPr/>
                    <a:lstStyle/>
                    <a:p>
                      <a:pPr>
                        <a:spcBef>
                          <a:spcPts val="300"/>
                        </a:spcBef>
                        <a:spcAft>
                          <a:spcPts val="300"/>
                        </a:spcAft>
                      </a:pPr>
                      <a:r>
                        <a:rPr lang="sv-SE" sz="500">
                          <a:effectLst/>
                        </a:rPr>
                        <a:t>Åtgärdbar dödlighet i ischemisk hjärtsjukdom per 100 000 invånare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dirty="0">
                          <a:effectLst/>
                        </a:rPr>
                        <a:t>35,9</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highlight>
                            <a:srgbClr val="FF0000"/>
                          </a:highlight>
                        </a:rPr>
                        <a:t>62,8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highlight>
                            <a:srgbClr val="FF0000"/>
                          </a:highlight>
                        </a:rPr>
                        <a:t>62,8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46</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marL="457200">
                        <a:spcBef>
                          <a:spcPts val="300"/>
                        </a:spcBef>
                        <a:spcAft>
                          <a:spcPts val="300"/>
                        </a:spcAft>
                      </a:pPr>
                      <a:r>
                        <a:rPr lang="sv-SE" sz="500" dirty="0">
                          <a:effectLst/>
                        </a:rPr>
                        <a:t> </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158074">
                <a:tc>
                  <a:txBody>
                    <a:bodyPr/>
                    <a:lstStyle/>
                    <a:p>
                      <a:pPr>
                        <a:spcBef>
                          <a:spcPts val="300"/>
                        </a:spcBef>
                        <a:spcAft>
                          <a:spcPts val="300"/>
                        </a:spcAft>
                      </a:pPr>
                      <a:r>
                        <a:rPr lang="sv-SE" sz="500">
                          <a:effectLst/>
                        </a:rPr>
                        <a:t>Överlevnad vid hjärtstopp utanför sjukhus, %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5,8</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17,4</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11,9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11,1</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marL="457200">
                        <a:spcBef>
                          <a:spcPts val="300"/>
                        </a:spcBef>
                        <a:spcAft>
                          <a:spcPts val="300"/>
                        </a:spcAft>
                      </a:pPr>
                      <a:r>
                        <a:rPr lang="sv-SE" sz="500" dirty="0">
                          <a:effectLst/>
                        </a:rPr>
                        <a:t> </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r h="158074">
                <a:tc>
                  <a:txBody>
                    <a:bodyPr/>
                    <a:lstStyle/>
                    <a:p>
                      <a:pPr>
                        <a:spcBef>
                          <a:spcPts val="300"/>
                        </a:spcBef>
                        <a:spcAft>
                          <a:spcPts val="300"/>
                        </a:spcAft>
                      </a:pPr>
                      <a:r>
                        <a:rPr lang="sv-SE" sz="500">
                          <a:effectLst/>
                        </a:rPr>
                        <a:t>Dödlighet 28 dagar efter sjukhusvårdad hjärtinfarkt, %</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8,9</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12,5</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highlight>
                            <a:srgbClr val="FF0000"/>
                          </a:highlight>
                        </a:rPr>
                        <a:t>12,4</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a:spcBef>
                          <a:spcPts val="300"/>
                        </a:spcBef>
                        <a:spcAft>
                          <a:spcPts val="300"/>
                        </a:spcAft>
                      </a:pPr>
                      <a:r>
                        <a:rPr lang="sv-SE" sz="500">
                          <a:effectLst/>
                        </a:rPr>
                        <a:t>11,3</a:t>
                      </a:r>
                      <a:endParaRPr lang="sv-SE" sz="50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c>
                  <a:txBody>
                    <a:bodyPr/>
                    <a:lstStyle/>
                    <a:p>
                      <a:pPr marL="457200">
                        <a:spcBef>
                          <a:spcPts val="300"/>
                        </a:spcBef>
                        <a:spcAft>
                          <a:spcPts val="300"/>
                        </a:spcAft>
                      </a:pPr>
                      <a:r>
                        <a:rPr lang="sv-SE" sz="500" dirty="0">
                          <a:effectLst/>
                        </a:rPr>
                        <a:t> </a:t>
                      </a:r>
                      <a:endParaRPr lang="sv-SE" sz="500" dirty="0">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2172" marR="32172" marT="0" marB="0"/>
                </a:tc>
              </a:tr>
            </a:tbl>
          </a:graphicData>
        </a:graphic>
      </p:graphicFrame>
    </p:spTree>
    <p:extLst>
      <p:ext uri="{BB962C8B-B14F-4D97-AF65-F5344CB8AC3E}">
        <p14:creationId xmlns:p14="http://schemas.microsoft.com/office/powerpoint/2010/main" val="3863764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gion Norrbotten_vit">
  <a:themeElements>
    <a:clrScheme name="Region Norrbotten blandad">
      <a:dk1>
        <a:srgbClr val="000000"/>
      </a:dk1>
      <a:lt1>
        <a:srgbClr val="FFFFFF"/>
      </a:lt1>
      <a:dk2>
        <a:srgbClr val="403D45"/>
      </a:dk2>
      <a:lt2>
        <a:srgbClr val="D0D1CD"/>
      </a:lt2>
      <a:accent1>
        <a:srgbClr val="0070C0"/>
      </a:accent1>
      <a:accent2>
        <a:srgbClr val="F8951F"/>
      </a:accent2>
      <a:accent3>
        <a:srgbClr val="83C55B"/>
      </a:accent3>
      <a:accent4>
        <a:srgbClr val="7F7F7F"/>
      </a:accent4>
      <a:accent5>
        <a:srgbClr val="403D45"/>
      </a:accent5>
      <a:accent6>
        <a:srgbClr val="C0C0BD"/>
      </a:accent6>
      <a:hlink>
        <a:srgbClr val="0070C0"/>
      </a:hlink>
      <a:folHlink>
        <a:srgbClr val="7F7F7F"/>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dirty="0"/>
        </a:defPPr>
      </a:lstStyle>
    </a:txDef>
  </a:objectDefaults>
  <a:extraClrSchemeLst>
    <a:extraClrScheme>
      <a:clrScheme name="vit med jpglogga 180_ny 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it med jpglogga 180_ny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vit med jpglogga 180_ny 1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it med jpglogga 180_ny 1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it med jpglogga 180_ny 1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it med jpglogga 180_ny 1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vit med jpglogga 180_ny 1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Kopia av 1Kopia av MALL_VI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opia av 1Kopia av MALL_VI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opia av 1Kopia av MALL_VI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opia av 1Kopia av MALL_VI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Kopia av 1Kopia av MALL_VI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8">
        <a:dk1>
          <a:srgbClr val="003399"/>
        </a:dk1>
        <a:lt1>
          <a:srgbClr val="0D68B0"/>
        </a:lt1>
        <a:dk2>
          <a:srgbClr val="FFFFFF"/>
        </a:dk2>
        <a:lt2>
          <a:srgbClr val="969696"/>
        </a:lt2>
        <a:accent1>
          <a:srgbClr val="969696"/>
        </a:accent1>
        <a:accent2>
          <a:srgbClr val="FFFF99"/>
        </a:accent2>
        <a:accent3>
          <a:srgbClr val="AAB9D4"/>
        </a:accent3>
        <a:accent4>
          <a:srgbClr val="002A82"/>
        </a:accent4>
        <a:accent5>
          <a:srgbClr val="C9C9C9"/>
        </a:accent5>
        <a:accent6>
          <a:srgbClr val="E7E78A"/>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9">
        <a:dk1>
          <a:srgbClr val="969696"/>
        </a:dk1>
        <a:lt1>
          <a:srgbClr val="FFFFFF"/>
        </a:lt1>
        <a:dk2>
          <a:srgbClr val="0D68B0"/>
        </a:dk2>
        <a:lt2>
          <a:srgbClr val="FFFFFF"/>
        </a:lt2>
        <a:accent1>
          <a:srgbClr val="969696"/>
        </a:accent1>
        <a:accent2>
          <a:srgbClr val="FFFF99"/>
        </a:accent2>
        <a:accent3>
          <a:srgbClr val="AAB9D4"/>
        </a:accent3>
        <a:accent4>
          <a:srgbClr val="DADADA"/>
        </a:accent4>
        <a:accent5>
          <a:srgbClr val="C9C9C9"/>
        </a:accent5>
        <a:accent6>
          <a:srgbClr val="E7E78A"/>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0">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1">
        <a:dk1>
          <a:srgbClr val="FFFFFF"/>
        </a:dk1>
        <a:lt1>
          <a:srgbClr val="FFFFFF"/>
        </a:lt1>
        <a:dk2>
          <a:srgbClr val="FFFFFF"/>
        </a:dk2>
        <a:lt2>
          <a:srgbClr val="969696"/>
        </a:lt2>
        <a:accent1>
          <a:srgbClr val="969696"/>
        </a:accent1>
        <a:accent2>
          <a:srgbClr val="0D68B0"/>
        </a:accent2>
        <a:accent3>
          <a:srgbClr val="FFFFFF"/>
        </a:accent3>
        <a:accent4>
          <a:srgbClr val="DADADA"/>
        </a:accent4>
        <a:accent5>
          <a:srgbClr val="C9C9C9"/>
        </a:accent5>
        <a:accent6>
          <a:srgbClr val="0B5E9F"/>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12">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FFFFFF"/>
        </a:hlink>
        <a:folHlink>
          <a:srgbClr val="FFFF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p:Policy xmlns:p="office.server.policy" id="" local="true">
  <p:Name>Redovisande</p:Name>
  <p:Description/>
  <p:Statement/>
  <p:PolicyItems>
    <p:PolicyItem featureId="Microsoft.Office.RecordsManagement.PolicyFeatures.Expiration" staticId="0x010100D7963E0E5B7A40E5AEA07389401D709F0045878216D3F54EE2826859E7F8F5B4BC|1214505165" UniqueId="033c95a8-fd37-4ff4-b52f-a621867b7a3c">
      <p:Name>Bevarande</p:Name>
      <p:Description>Automatisk schemaläggning av innehåll som ska bearbetas, och utföra en bevarandeåtgärd på innehåll som har nått sitt förfallodatum.</p:Description>
      <p:CustomData>
        <Schedules nextStageId="3" default="true">
          <Schedule type="Default">
            <stages>
              <data stageId="1" recur="true" offset="36" unit="months">
                <formula id="Microsoft.Office.RecordsManagement.PolicyFeatures.Expiration.Formula.BuiltIn">
                  <number>0</number>
                  <property>NLLThinningTime</property>
                  <propertyid>2793489f-7251-475b-a975-480031914936</propertyid>
                  <period>months</period>
                </formula>
                <action type="workflow" id="d9837362-db90-41fe-8d27-3f4e28fd673a"/>
              </data>
              <data stageId="2">
                <formula id="Microsoft.Office.RecordsManagement.PolicyFeatures.Expiration.Formula.BuiltIn">
                  <number>1</number>
                  <property>NLLThinningTime</property>
                  <propertyid>2793489f-7251-475b-a975-480031914936</propertyid>
                  <period>months</period>
                </formula>
                <action type="action" id="Microsoft.Office.RecordsManagement.PolicyFeatures.Expiration.Action.MoveToRecycleBin"/>
              </data>
            </stages>
          </Schedule>
        </Schedules>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Rapportdokument" ma:contentTypeID="0x010100D7963E0E5B7A40E5AEA07389401D709F0045878216D3F54EE2826859E7F8F5B4BC0101001257CD737B4A0C4C91CB65EBFDBC122A" ma:contentTypeVersion="1901" ma:contentTypeDescription="Rapportdokument" ma:contentTypeScope="" ma:versionID="cd640569a02429beb82407b734fff634">
  <xsd:schema xmlns:xsd="http://www.w3.org/2001/XMLSchema" xmlns:xs="http://www.w3.org/2001/XMLSchema" xmlns:p="http://schemas.microsoft.com/office/2006/metadata/properties" xmlns:ns1="http://schemas.microsoft.com/sharepoint/v3" xmlns:ns2="c7918ce9-5289-4a18-805d-4141408e948c" xmlns:ns3="e1dec489-f745-4ed5-9c00-958a11aea6df" targetNamespace="http://schemas.microsoft.com/office/2006/metadata/properties" ma:root="true" ma:fieldsID="6311f6d6775347c6999724c93388e0ca" ns1:_="" ns2:_="" ns3:_="">
    <xsd:import namespace="http://schemas.microsoft.com/sharepoint/v3"/>
    <xsd:import namespace="c7918ce9-5289-4a18-805d-4141408e948c"/>
    <xsd:import namespace="e1dec489-f745-4ed5-9c00-958a11aea6df"/>
    <xsd:element name="properties">
      <xsd:complexType>
        <xsd:sequence>
          <xsd:element name="documentManagement">
            <xsd:complexType>
              <xsd:all>
                <xsd:element ref="ns2:_dlc_DocId" minOccurs="0"/>
                <xsd:element ref="ns2:_dlc_DocIdUrl" minOccurs="0"/>
                <xsd:element ref="ns2:_dlc_DocIdPersistId" minOccurs="0"/>
                <xsd:element ref="ns3:VIS_DocumentId" minOccurs="0"/>
                <xsd:element ref="ns1:NLLStakeholderTaxHTField0" minOccurs="0"/>
                <xsd:element ref="ns2:TaxKeywordTaxHTField" minOccurs="0"/>
                <xsd:element ref="ns3:DocumentStatus" minOccurs="0"/>
                <xsd:element ref="ns1:NLLInformationclass"/>
                <xsd:element ref="ns1:NLLThinningTime" minOccurs="0"/>
                <xsd:element ref="ns3:VISResponsible"/>
                <xsd:element ref="ns1:AnsvarigQuickpart" minOccurs="0"/>
                <xsd:element ref="ns1:NLLDocumentTypeTaxHTField0" minOccurs="0"/>
                <xsd:element ref="ns1:_dlc_Exempt" minOccurs="0"/>
                <xsd:element ref="ns1:_dlc_ExpireDateSaved" minOccurs="0"/>
                <xsd:element ref="ns1:_dlc_ExpireDate" minOccurs="0"/>
                <xsd:element ref="ns1:prdProcessTaxHTField0" minOccurs="0"/>
                <xsd:element ref="ns1:NLLVersion" minOccurs="0"/>
                <xsd:element ref="ns1:NLLModifiedBy" minOccurs="0"/>
                <xsd:element ref="ns1:NLLDocumentIDValue" minOccurs="0"/>
                <xsd:element ref="ns1:NLLPublishingstatus" minOccurs="0"/>
                <xsd:element ref="ns1:NLLDiarienummer" minOccurs="0"/>
                <xsd:element ref="ns1:NLLPublishDate" minOccurs="0"/>
                <xsd:element ref="ns1:NLLInformationCollectionTaxHTField0" minOccurs="0"/>
                <xsd:element ref="ns1:NLLProducerPlaceTaxHTField0" minOccurs="0"/>
                <xsd:element ref="ns1:NLLEstablishedBy"/>
                <xsd:element ref="ns1:NLLEstablishedByQuickpart" minOccurs="0"/>
                <xsd:element ref="ns1:VersionComment" minOccurs="0"/>
                <xsd:element ref="ns1:NLLPublishDateQuickpart" minOccurs="0"/>
                <xsd:element ref="ns1:NLLLockWorkflows" minOccurs="0"/>
                <xsd:element ref="ns1:NLLPublish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LLStakeholderTaxHTField0" ma:index="13" nillable="true" ma:taxonomy="true" ma:internalName="NLLStakeholderTaxHTField0" ma:taxonomyFieldName="NLLStakeholder" ma:displayName="Gäller för verksamhet" ma:fieldId="{fc9b4796-81cc-4809-b89e-b480826c68b7}" ma:taxonomyMulti="true" ma:sspId="39d54842-4abd-4019-b0bf-19e71d696155" ma:termSetId="012a677c-9277-4d4c-83ea-a9768cc27725" ma:anchorId="00000000-0000-0000-0000-000000000000" ma:open="false" ma:isKeyword="false">
      <xsd:complexType>
        <xsd:sequence>
          <xsd:element ref="pc:Terms" minOccurs="0" maxOccurs="1"/>
        </xsd:sequence>
      </xsd:complexType>
    </xsd:element>
    <xsd:element name="NLLInformationclass" ma:index="17" ma:displayName="Informationsklass" ma:internalName="NLLInformationclass">
      <xsd:simpleType>
        <xsd:restriction base="dms:Choice">
          <xsd:enumeration value="Publik"/>
          <xsd:enumeration value="Intern alla"/>
          <xsd:enumeration value="Intern skyddad"/>
        </xsd:restriction>
      </xsd:simpleType>
    </xsd:element>
    <xsd:element name="NLLThinningTime" ma:index="19" nillable="true" ma:displayName="Gallringsfrist" ma:format="DateOnly" ma:hidden="true" ma:internalName="NLLThinningTime">
      <xsd:simpleType>
        <xsd:restriction base="dms:DateTime"/>
      </xsd:simpleType>
    </xsd:element>
    <xsd:element name="AnsvarigQuickpart" ma:index="21" nillable="true" ma:displayName="AnsvarigQuickpart" ma:hidden="true" ma:internalName="AnsvarigQuickpart">
      <xsd:simpleType>
        <xsd:restriction base="dms:Text"/>
      </xsd:simpleType>
    </xsd:element>
    <xsd:element name="NLLDocumentTypeTaxHTField0" ma:index="23" ma:taxonomy="true" ma:internalName="NLLDocumentTypeTaxHTField0" ma:taxonomyFieldName="NLLDocumentType" ma:displayName="Dokumenttyp" ma:fieldId="{38578a5b-744a-40d6-84e1-ab48bc8b5a57}" ma:sspId="39d54842-4abd-4019-b0bf-19e71d696155" ma:termSetId="52dfd850-14dd-4e84-a867-57b1223f01ac" ma:anchorId="00000000-0000-0000-0000-000000000000" ma:open="false" ma:isKeyword="false">
      <xsd:complexType>
        <xsd:sequence>
          <xsd:element ref="pc:Terms" minOccurs="0" maxOccurs="1"/>
        </xsd:sequence>
      </xsd:complexType>
    </xsd:element>
    <xsd:element name="_dlc_Exempt" ma:index="24" nillable="true" ma:displayName="Undanta från princip" ma:hidden="true" ma:internalName="_dlc_Exempt" ma:readOnly="true">
      <xsd:simpleType>
        <xsd:restriction base="dms:Unknown"/>
      </xsd:simpleType>
    </xsd:element>
    <xsd:element name="_dlc_ExpireDateSaved" ma:index="25" nillable="true" ma:displayName="Originalförfallodag" ma:hidden="true" ma:internalName="_dlc_ExpireDateSaved" ma:readOnly="true">
      <xsd:simpleType>
        <xsd:restriction base="dms:DateTime"/>
      </xsd:simpleType>
    </xsd:element>
    <xsd:element name="_dlc_ExpireDate" ma:index="26" nillable="true" ma:displayName="Förfallodatum" ma:description="" ma:hidden="true" ma:indexed="true" ma:internalName="_dlc_ExpireDate" ma:readOnly="true">
      <xsd:simpleType>
        <xsd:restriction base="dms:DateTime"/>
      </xsd:simpleType>
    </xsd:element>
    <xsd:element name="prdProcessTaxHTField0" ma:index="27" nillable="true" ma:taxonomy="true" ma:internalName="prdProcessTaxHTField0" ma:taxonomyFieldName="prdProcess" ma:displayName="Process" ma:fieldId="{7458416b-87c5-4f2a-97ed-9ee5dd1e516d}" ma:taxonomyMulti="true" ma:sspId="39d54842-4abd-4019-b0bf-19e71d696155" ma:termSetId="747d8a4a-b066-47e6-b826-8f1c93ac4001" ma:anchorId="00000000-0000-0000-0000-000000000000" ma:open="false" ma:isKeyword="false">
      <xsd:complexType>
        <xsd:sequence>
          <xsd:element ref="pc:Terms" minOccurs="0" maxOccurs="1"/>
        </xsd:sequence>
      </xsd:complexType>
    </xsd:element>
    <xsd:element name="NLLVersion" ma:index="28" nillable="true" ma:displayName="Version" ma:internalName="NLLVersion" ma:readOnly="false">
      <xsd:simpleType>
        <xsd:restriction base="dms:Text"/>
      </xsd:simpleType>
    </xsd:element>
    <xsd:element name="NLLModifiedBy" ma:index="29" nillable="true" ma:displayName="Upprättad av" ma:hidden="true" ma:internalName="NLLModifiedBy">
      <xsd:simpleType>
        <xsd:restriction base="dms:Text"/>
      </xsd:simpleType>
    </xsd:element>
    <xsd:element name="NLLDocumentIDValue" ma:index="30" nillable="true" ma:displayName="Dokument-Id Värde" ma:hidden="true" ma:internalName="NLLDocumentIDValue">
      <xsd:simpleType>
        <xsd:restriction base="dms:Text"/>
      </xsd:simpleType>
    </xsd:element>
    <xsd:element name="NLLPublishingstatus" ma:index="31" nillable="true" ma:displayName="Publiceringsstatus" ma:internalName="NLLPublishingstatus" ma:readOnly="false">
      <xsd:simpleType>
        <xsd:restriction base="dms:Choice">
          <xsd:enumeration value="Ej Publicerad"/>
          <xsd:enumeration value="Publicerad"/>
          <xsd:enumeration value="Avpublicerad"/>
          <xsd:enumeration value="Revidering krävs"/>
          <xsd:enumeration value="Revidering pågår"/>
        </xsd:restriction>
      </xsd:simpleType>
    </xsd:element>
    <xsd:element name="NLLDiarienummer" ma:index="32" nillable="true" ma:displayName="Diarienummer" ma:description="" ma:internalName="NLLDiarienummer" ma:readOnly="false">
      <xsd:simpleType>
        <xsd:restriction base="dms:Text"/>
      </xsd:simpleType>
    </xsd:element>
    <xsd:element name="NLLPublishDate" ma:index="34" nillable="true" ma:displayName="Publiceringsdatum" ma:format="DateOnly" ma:hidden="true" ma:internalName="NLLPublishDate">
      <xsd:simpleType>
        <xsd:restriction base="dms:DateTime"/>
      </xsd:simpleType>
    </xsd:element>
    <xsd:element name="NLLInformationCollectionTaxHTField0" ma:index="35" nillable="true" ma:taxonomy="true" ma:internalName="NLLInformationCollectionTaxHTField0" ma:taxonomyFieldName="NLLInformationCollection" ma:displayName="Informationssamling" ma:fieldId="{5965f86f-d738-4017-88d8-24d6ef34a791}" ma:taxonomyMulti="true" ma:sspId="39d54842-4abd-4019-b0bf-19e71d696155" ma:termSetId="60e00f7a-77a4-4c71-b63e-bae2eb97b373" ma:anchorId="00000000-0000-0000-0000-000000000000" ma:open="false" ma:isKeyword="false">
      <xsd:complexType>
        <xsd:sequence>
          <xsd:element ref="pc:Terms" minOccurs="0" maxOccurs="1"/>
        </xsd:sequence>
      </xsd:complexType>
    </xsd:element>
    <xsd:element name="NLLProducerPlaceTaxHTField0" ma:index="37" nillable="true" ma:taxonomy="true" ma:internalName="NLLProducerPlaceTaxHTField0" ma:taxonomyFieldName="NLLProducerPlace" ma:displayName="Producentplats" ma:fieldId="{e174ebea-294d-44bc-9c09-0f97f1197811}" ma:sspId="39d54842-4abd-4019-b0bf-19e71d696155" ma:termSetId="45f1cc5b-3028-4a82-8c90-ecfb5e2e8603" ma:anchorId="00000000-0000-0000-0000-000000000000" ma:open="false" ma:isKeyword="false">
      <xsd:complexType>
        <xsd:sequence>
          <xsd:element ref="pc:Terms" minOccurs="0" maxOccurs="1"/>
        </xsd:sequence>
      </xsd:complexType>
    </xsd:element>
    <xsd:element name="NLLEstablishedBy" ma:index="38" ma:displayName="Upprättad av" ma:list="UserInfo" ma:SharePointGroup="0" ma:internalName="NLLEstablished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NLLEstablishedByQuickpart" ma:index="39" nillable="true" ma:displayName="Upprättad av Quickpart" ma:hidden="true" ma:internalName="NLLEstablishedByQuickpart">
      <xsd:simpleType>
        <xsd:restriction base="dms:Text"/>
      </xsd:simpleType>
    </xsd:element>
    <xsd:element name="VersionComment" ma:index="40" nillable="true" ma:displayName="Versionskommentar" ma:hidden="true" ma:internalName="VersionComment" ma:readOnly="false">
      <xsd:simpleType>
        <xsd:restriction base="dms:Text"/>
      </xsd:simpleType>
    </xsd:element>
    <xsd:element name="NLLPublishDateQuickpart" ma:index="41" nillable="true" ma:displayName="Publiceringsdatum Quickpart" ma:hidden="true" ma:internalName="NLLPublishDateQuickpart">
      <xsd:simpleType>
        <xsd:restriction base="dms:Text"/>
      </xsd:simpleType>
    </xsd:element>
    <xsd:element name="NLLLockWorkflows" ma:index="42" nillable="true" ma:displayName="ArbetsflödeKörs" ma:default="0" ma:hidden="true" ma:internalName="NLLLockWorkflows">
      <xsd:simpleType>
        <xsd:restriction base="dms:Boolean"/>
      </xsd:simpleType>
    </xsd:element>
    <xsd:element name="NLLPublished" ma:index="43" nillable="true" ma:displayName="Publicerad" ma:hidden="true" ma:internalName="NLLPublished">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918ce9-5289-4a18-805d-4141408e948c" elementFormDefault="qualified">
    <xsd:import namespace="http://schemas.microsoft.com/office/2006/documentManagement/types"/>
    <xsd:import namespace="http://schemas.microsoft.com/office/infopath/2007/PartnerControls"/>
    <xsd:element name="_dlc_DocId" ma:index="8" nillable="true" ma:displayName="Dokument-ID-värde" ma:description="Värdet för dokument-ID som tilldelats till det här objektet." ma:internalName="_dlc_DocId" ma:readOnly="true">
      <xsd:simpleType>
        <xsd:restriction base="dms:Text"/>
      </xsd:simpleType>
    </xsd:element>
    <xsd:element name="_dlc_DocIdUrl" ma:index="9"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Spara ID" ma:description="Behåll ID vid tillägg." ma:hidden="true" ma:internalName="_dlc_DocIdPersistId" ma:readOnly="true">
      <xsd:simpleType>
        <xsd:restriction base="dms:Boolean"/>
      </xsd:simpleType>
    </xsd:element>
    <xsd:element name="TaxKeywordTaxHTField" ma:index="15" nillable="true" ma:taxonomy="true" ma:internalName="TaxKeywordTaxHTField" ma:taxonomyFieldName="TaxKeyword" ma:displayName="NLL-Nyckelord" ma:fieldId="{23f27201-bee3-471e-b2e7-b64fd8b7ca38}" ma:taxonomyMulti="true" ma:sspId="39d54842-4abd-4019-b0bf-19e71d696155"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dec489-f745-4ed5-9c00-958a11aea6df" elementFormDefault="qualified">
    <xsd:import namespace="http://schemas.microsoft.com/office/2006/documentManagement/types"/>
    <xsd:import namespace="http://schemas.microsoft.com/office/infopath/2007/PartnerControls"/>
    <xsd:element name="VIS_DocumentId" ma:index="12" nillable="true" ma:displayName="Producentplats ID" ma:hidden="true" ma:internalName="VIS_Doc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DocumentStatus" ma:index="16" nillable="true" ma:displayName="Dokumentstatus" ma:hidden="true" ma:internalName="Dokumentstatus"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VISResponsible" ma:index="20" ma:displayName="Ansvarig" ma:list="UserInfo" ma:internalName="VISResponsible"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NLLPublishDate xmlns="http://schemas.microsoft.com/sharepoint/v3">2023-10-14T22:00:00+00:00</NLLPublishDate>
    <NLLPublishingstatus xmlns="http://schemas.microsoft.com/sharepoint/v3">Publicerad</NLLPublishingstatus>
    <NLLDocumentIDValue xmlns="http://schemas.microsoft.com/sharepoint/v3">ARBGRP460-656132773-280</NLLDocumentIDValue>
    <NLLPublished xmlns="http://schemas.microsoft.com/sharepoint/v3" xsi:nil="true"/>
    <NLLThinningTime xmlns="http://schemas.microsoft.com/sharepoint/v3">2026-10-14T22:00:00+00:00</NLLThinningTime>
    <NLLPublishDateQuickpart xmlns="http://schemas.microsoft.com/sharepoint/v3">2023-10-15</NLLPublishDateQuickpart>
    <NLLInformationCollectionTaxHTField0 xmlns="http://schemas.microsoft.com/sharepoint/v3">
      <Terms xmlns="http://schemas.microsoft.com/office/infopath/2007/PartnerControls"/>
    </NLLInformationCollectionTaxHTField0>
    <NLLLockWorkflows xmlns="http://schemas.microsoft.com/sharepoint/v3">false</NLLLockWorkflows>
    <NLLEstablishedByQuickpart xmlns="http://schemas.microsoft.com/sharepoint/v3">Sofia Reinholdt</NLLEstablishedByQuickpart>
    <prdProcessTaxHTField0 xmlns="http://schemas.microsoft.com/sharepoint/v3">
      <Terms xmlns="http://schemas.microsoft.com/office/infopath/2007/PartnerControls">
        <TermInfo xmlns="http://schemas.microsoft.com/office/infopath/2007/PartnerControls">
          <TermName xmlns="http://schemas.microsoft.com/office/infopath/2007/PartnerControls">Att analysera</TermName>
          <TermId xmlns="http://schemas.microsoft.com/office/infopath/2007/PartnerControls">8373816e-cc5d-4bf1-9739-777a042d32b4</TermId>
        </TermInfo>
      </Terms>
    </prdProcessTaxHTField0>
    <AnsvarigQuickpart xmlns="http://schemas.microsoft.com/sharepoint/v3">Carola Fransson</AnsvarigQuickpart>
    <NLLEstablishedBy xmlns="http://schemas.microsoft.com/sharepoint/v3">
      <UserInfo>
        <DisplayName>Sofia Reinholdt</DisplayName>
        <AccountId>606</AccountId>
        <AccountType/>
      </UserInfo>
    </NLLEstablishedBy>
    <NLLStakeholderTaxHTField0 xmlns="http://schemas.microsoft.com/sharepoint/v3">
      <Terms xmlns="http://schemas.microsoft.com/office/infopath/2007/PartnerControls">
        <TermInfo xmlns="http://schemas.microsoft.com/office/infopath/2007/PartnerControls">
          <TermName xmlns="http://schemas.microsoft.com/office/infopath/2007/PartnerControls">Region Norrbotten</TermName>
          <TermId xmlns="http://schemas.microsoft.com/office/infopath/2007/PartnerControls">2ac66d7d-7456-4491-b0c4-3e1d538f92db</TermId>
        </TermInfo>
      </Terms>
    </NLLStakeholderTaxHTField0>
    <NLLDocumentTypeTaxHTField0 xmlns="http://schemas.microsoft.com/sharepoint/v3">
      <Terms xmlns="http://schemas.microsoft.com/office/infopath/2007/PartnerControls">
        <TermInfo xmlns="http://schemas.microsoft.com/office/infopath/2007/PartnerControls">
          <TermName xmlns="http://schemas.microsoft.com/office/infopath/2007/PartnerControls">Resultat</TermName>
          <TermId xmlns="http://schemas.microsoft.com/office/infopath/2007/PartnerControls">f5491f0f-71dc-467a-a43b-1e0ef4756d1f</TermId>
        </TermInfo>
      </Terms>
    </NLLDocumentTypeTaxHTField0>
    <NLLVersion xmlns="http://schemas.microsoft.com/sharepoint/v3">4.0</NLLVersion>
    <NLLInformationclass xmlns="http://schemas.microsoft.com/sharepoint/v3">Publik</NLLInformationclass>
    <NLLModifiedBy xmlns="http://schemas.microsoft.com/sharepoint/v3">Sofia Reinholdt</NLLModifiedBy>
    <NLLProducerPlaceTaxHTField0 xmlns="http://schemas.microsoft.com/sharepoint/v3">
      <Terms xmlns="http://schemas.microsoft.com/office/infopath/2007/PartnerControls">
        <TermInfo xmlns="http://schemas.microsoft.com/office/infopath/2007/PartnerControls">
          <TermName xmlns="http://schemas.microsoft.com/office/infopath/2007/PartnerControls">Samverkan Landstingsdirektörens stab</TermName>
          <TermId xmlns="http://schemas.microsoft.com/office/infopath/2007/PartnerControls">b27c766b-e7b1-4568-8d22-4a9fd7f9aa95</TermId>
        </TermInfo>
      </Terms>
    </NLLProducerPlaceTaxHTField0>
    <VersionComment xmlns="http://schemas.microsoft.com/sharepoint/v3" xsi:nil="true"/>
    <NLLDiarienummer xmlns="http://schemas.microsoft.com/sharepoint/v3" xsi:nil="true"/>
    <TaxKeywordTaxHTField xmlns="c7918ce9-5289-4a18-805d-4141408e948c">
      <Terms xmlns="http://schemas.microsoft.com/office/infopath/2007/PartnerControls">
        <TermInfo xmlns="http://schemas.microsoft.com/office/infopath/2007/PartnerControls">
          <TermName xmlns="http://schemas.microsoft.com/office/infopath/2007/PartnerControls">analysresultat</TermName>
          <TermId xmlns="http://schemas.microsoft.com/office/infopath/2007/PartnerControls">ae79fd7b-3ffb-4941-9dc8-84c929083a30</TermId>
        </TermInfo>
        <TermInfo xmlns="http://schemas.microsoft.com/office/infopath/2007/PartnerControls">
          <TermName xmlns="http://schemas.microsoft.com/office/infopath/2007/PartnerControls">Analysplan</TermName>
          <TermId xmlns="http://schemas.microsoft.com/office/infopath/2007/PartnerControls">167d4c7a-1192-4f37-a562-22e6a27a0907</TermId>
        </TermInfo>
        <TermInfo xmlns="http://schemas.microsoft.com/office/infopath/2007/PartnerControls">
          <TermName xmlns="http://schemas.microsoft.com/office/infopath/2007/PartnerControls">2018</TermName>
          <TermId xmlns="http://schemas.microsoft.com/office/infopath/2007/PartnerControls">01560e56-94d0-454a-a9c8-eb2d6c8cf2b4</TermId>
        </TermInfo>
        <TermInfo xmlns="http://schemas.microsoft.com/office/infopath/2007/PartnerControls">
          <TermName xmlns="http://schemas.microsoft.com/office/infopath/2007/PartnerControls">analys</TermName>
          <TermId xmlns="http://schemas.microsoft.com/office/infopath/2007/PartnerControls">9d2f55c3-dd34-4f90-bb4f-dce7bd25de87</TermId>
        </TermInfo>
      </Terms>
    </TaxKeywordTaxHTField>
    <_dlc_DocId xmlns="c7918ce9-5289-4a18-805d-4141408e948c">ARBGRP460-656132773-280</_dlc_DocId>
    <_dlc_DocIdUrl xmlns="c7918ce9-5289-4a18-805d-4141408e948c">
      <Url>http://spportal.extvis.local/process/administrativ/_layouts/15/DocIdRedir.aspx?ID=ARBGRP460-656132773-280</Url>
      <Description>ARBGRP460-656132773-280</Description>
    </_dlc_DocIdUrl>
    <_dlc_DocIdPersistId xmlns="c7918ce9-5289-4a18-805d-4141408e948c">true</_dlc_DocIdPersistId>
    <_dlc_ExpireDateSaved xmlns="http://schemas.microsoft.com/sharepoint/v3" xsi:nil="true"/>
    <_dlc_ExpireDate xmlns="http://schemas.microsoft.com/sharepoint/v3">2026-11-14T23:00:00+00:00</_dlc_ExpireDate>
    <VIS_DocumentId xmlns="e1dec489-f745-4ed5-9c00-958a11aea6df">
      <Url>https://samarbeta.nll.se/producentplats/samverkanlandstingsdirektorensstab/_layouts/15/DocIdRedir.aspx?ID=ARBGRP460-656132773-280</Url>
      <Description>ARBGRP460-656132773-280</Description>
    </VIS_DocumentId>
    <VISResponsible xmlns="e1dec489-f745-4ed5-9c00-958a11aea6df">
      <UserInfo>
        <DisplayName>Carola Fransson</DisplayName>
        <AccountId>6</AccountId>
        <AccountType/>
      </UserInfo>
    </VISResponsible>
    <DocumentStatus xmlns="e1dec489-f745-4ed5-9c00-958a11aea6df">
      <Url>https://samarbeta.nll.se/producentplats/samverkanlandstingsdirektorensstab/_layouts/15/wrkstat.aspx?List=d7870237-2dde-43a1-8af1-b4ea01983543&amp;WorkflowInstanceName=5939a93a-f95d-4002-b312-fd86e70855cc</Url>
      <Description>Publicerad</Description>
    </DocumentStatus>
    <_dlc_Exempt xmlns="http://schemas.microsoft.com/sharepoint/v3">false</_dlc_Exempt>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D56EF9-0279-4A1D-B10F-C8CFEB371CC7}"/>
</file>

<file path=customXml/itemProps2.xml><?xml version="1.0" encoding="utf-8"?>
<ds:datastoreItem xmlns:ds="http://schemas.openxmlformats.org/officeDocument/2006/customXml" ds:itemID="{AAFB8CF2-A672-4944-AF2D-2CDF60DD21B2}"/>
</file>

<file path=customXml/itemProps3.xml><?xml version="1.0" encoding="utf-8"?>
<ds:datastoreItem xmlns:ds="http://schemas.openxmlformats.org/officeDocument/2006/customXml" ds:itemID="{7D30EC67-D872-46FE-B5D1-0BC52DB25E46}"/>
</file>

<file path=customXml/itemProps4.xml><?xml version="1.0" encoding="utf-8"?>
<ds:datastoreItem xmlns:ds="http://schemas.openxmlformats.org/officeDocument/2006/customXml" ds:itemID="{1C27B60F-BCA2-42A3-BB3A-7950AF2AA837}"/>
</file>

<file path=customXml/itemProps5.xml><?xml version="1.0" encoding="utf-8"?>
<ds:datastoreItem xmlns:ds="http://schemas.openxmlformats.org/officeDocument/2006/customXml" ds:itemID="{2E89B5F6-11EB-493A-A1EC-F9F0463AC7DB}"/>
</file>

<file path=docProps/app.xml><?xml version="1.0" encoding="utf-8"?>
<Properties xmlns="http://schemas.openxmlformats.org/officeDocument/2006/extended-properties" xmlns:vt="http://schemas.openxmlformats.org/officeDocument/2006/docPropsVTypes">
  <Template>Region Norrbotten_vit</Template>
  <TotalTime>66</TotalTime>
  <Words>3951</Words>
  <Application>Microsoft Office PowerPoint</Application>
  <PresentationFormat>Bildspel på skärmen (16:9)</PresentationFormat>
  <Paragraphs>1200</Paragraphs>
  <Slides>16</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Calibri</vt:lpstr>
      <vt:lpstr>Times New Roman</vt:lpstr>
      <vt:lpstr>Wingdings</vt:lpstr>
      <vt:lpstr>Region Norrbotten_vit</vt:lpstr>
      <vt:lpstr>       Hälso- och sjukvårdsrapporten 2018,  Öppna jämförelser för Region Norrbotten (SKL)  - många bra resultat men även flera förbättringsområden </vt:lpstr>
      <vt:lpstr>Ekonomi</vt:lpstr>
      <vt:lpstr>Personal</vt:lpstr>
      <vt:lpstr>Nyttjande av vård</vt:lpstr>
      <vt:lpstr>Patientens syn på vården</vt:lpstr>
      <vt:lpstr>Tillgänglighet och väntetider </vt:lpstr>
      <vt:lpstr>Sammanhållet vårdsystem – god och nära vård </vt:lpstr>
      <vt:lpstr>Patientsäkerhet </vt:lpstr>
      <vt:lpstr>Hjärtsjukdom</vt:lpstr>
      <vt:lpstr>Stroke</vt:lpstr>
      <vt:lpstr>Cancer</vt:lpstr>
      <vt:lpstr>Diabetes</vt:lpstr>
      <vt:lpstr>Ortopedi</vt:lpstr>
      <vt:lpstr>Psykiatri</vt:lpstr>
      <vt:lpstr>Kvinnosjukdomar</vt:lpstr>
      <vt:lpstr>Njure</vt:lpstr>
    </vt:vector>
  </TitlesOfParts>
  <Company>Region Norrbotten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Hälso- och sjukvårdsrapporten 2018 Region Norrbotten</dc:title>
  <dc:creator>Sofia Reinholdt</dc:creator>
  <cp:keywords>analys; Analysplan; 2018; analysresultat</cp:keywords>
  <cp:lastModifiedBy>Sofia Reinholdt</cp:lastModifiedBy>
  <cp:revision>10</cp:revision>
  <cp:lastPrinted>2015-10-01T11:12:07Z</cp:lastPrinted>
  <dcterms:created xsi:type="dcterms:W3CDTF">2018-09-26T06:47:35Z</dcterms:created>
  <dcterms:modified xsi:type="dcterms:W3CDTF">2020-10-08T09:13:12Z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0x010100D7963E0E5B7A40E5AEA07389401D709F0045878216D3F54EE2826859E7F8F5B4BC0101001257CD737B4A0C4C91CB65EBFDBC122A</vt:lpwstr>
  </property>
  <property fmtid="{D5CDD505-2E9C-101B-9397-08002B2CF9AE}" pid="3" name="TaxKeyword">
    <vt:lpwstr>9604;#analysresultat|ae79fd7b-3ffb-4941-9dc8-84c929083a30;#6870;#Analysplan|167d4c7a-1192-4f37-a562-22e6a27a0907;#6336;#2018|01560e56-94d0-454a-a9c8-eb2d6c8cf2b4;#4900;#analys|9d2f55c3-dd34-4f90-bb4f-dce7bd25de87</vt:lpwstr>
  </property>
  <property fmtid="{D5CDD505-2E9C-101B-9397-08002B2CF9AE}" pid="4" name="CareActionCodeSurgical">
    <vt:lpwstr/>
  </property>
  <property fmtid="{D5CDD505-2E9C-101B-9397-08002B2CF9AE}" pid="5" name="NLLProducerPlace">
    <vt:lpwstr>4483;#Samverkan Landstingsdirektörens stab|b27c766b-e7b1-4568-8d22-4a9fd7f9aa95</vt:lpwstr>
  </property>
  <property fmtid="{D5CDD505-2E9C-101B-9397-08002B2CF9AE}" pid="6" name="NLLApprovedByQuickPart">
    <vt:lpwstr/>
  </property>
  <property fmtid="{D5CDD505-2E9C-101B-9397-08002B2CF9AE}" pid="7" name="NLLInformationCollection">
    <vt:lpwstr/>
  </property>
  <property fmtid="{D5CDD505-2E9C-101B-9397-08002B2CF9AE}" pid="8" name="NLLProjectDescription">
    <vt:lpwstr/>
  </property>
  <property fmtid="{D5CDD505-2E9C-101B-9397-08002B2CF9AE}" pid="9" name="PsychiatricCodeTaxHTField0">
    <vt:lpwstr/>
  </property>
  <property fmtid="{D5CDD505-2E9C-101B-9397-08002B2CF9AE}" pid="10" name="NLLStakeholder">
    <vt:lpwstr>1687;#Region Norrbotten|2ac66d7d-7456-4491-b0c4-3e1d538f92db</vt:lpwstr>
  </property>
  <property fmtid="{D5CDD505-2E9C-101B-9397-08002B2CF9AE}" pid="11" name="TLVCodeDiagnosisTaxHTField0">
    <vt:lpwstr/>
  </property>
  <property fmtid="{D5CDD505-2E9C-101B-9397-08002B2CF9AE}" pid="12" name="NPUCode">
    <vt:lpwstr/>
  </property>
  <property fmtid="{D5CDD505-2E9C-101B-9397-08002B2CF9AE}" pid="13" name="Publicera dokument(1)">
    <vt:lpwstr>, </vt:lpwstr>
  </property>
  <property fmtid="{D5CDD505-2E9C-101B-9397-08002B2CF9AE}" pid="14" name="NLLClosureDate">
    <vt:lpwstr/>
  </property>
  <property fmtid="{D5CDD505-2E9C-101B-9397-08002B2CF9AE}" pid="15" name="NLLProducerplaceID">
    <vt:lpwstr/>
  </property>
  <property fmtid="{D5CDD505-2E9C-101B-9397-08002B2CF9AE}" pid="16" name="NLLPublishedTemplate">
    <vt:lpwstr/>
  </property>
  <property fmtid="{D5CDD505-2E9C-101B-9397-08002B2CF9AE}" pid="17" name="NLLWFComment">
    <vt:lpwstr/>
  </property>
  <property fmtid="{D5CDD505-2E9C-101B-9397-08002B2CF9AE}" pid="18" name="NLLPTCName">
    <vt:lpwstr/>
  </property>
  <property fmtid="{D5CDD505-2E9C-101B-9397-08002B2CF9AE}" pid="19" name="SpecialtyTaxHTField0">
    <vt:lpwstr/>
  </property>
  <property fmtid="{D5CDD505-2E9C-101B-9397-08002B2CF9AE}" pid="20" name="CareActionCodeNonSurgical">
    <vt:lpwstr/>
  </property>
  <property fmtid="{D5CDD505-2E9C-101B-9397-08002B2CF9AE}" pid="21" name="AnalysisNameTaxHTField0">
    <vt:lpwstr/>
  </property>
  <property fmtid="{D5CDD505-2E9C-101B-9397-08002B2CF9AE}" pid="22" name="Specialty">
    <vt:lpwstr/>
  </property>
  <property fmtid="{D5CDD505-2E9C-101B-9397-08002B2CF9AE}" pid="23" name="NLLMtptCode">
    <vt:lpwstr/>
  </property>
  <property fmtid="{D5CDD505-2E9C-101B-9397-08002B2CF9AE}" pid="24" name="NLLProjectUrl">
    <vt:lpwstr/>
  </property>
  <property fmtid="{D5CDD505-2E9C-101B-9397-08002B2CF9AE}" pid="25" name="ICD10Code">
    <vt:lpwstr/>
  </property>
  <property fmtid="{D5CDD505-2E9C-101B-9397-08002B2CF9AE}" pid="26" name="NLLProjectStatus">
    <vt:lpwstr/>
  </property>
  <property fmtid="{D5CDD505-2E9C-101B-9397-08002B2CF9AE}" pid="27" name="NLLSteeringGroup">
    <vt:lpwstr/>
  </property>
  <property fmtid="{D5CDD505-2E9C-101B-9397-08002B2CF9AE}" pid="28" name="NLLMeetingTypeTaxHTField0">
    <vt:lpwstr/>
  </property>
  <property fmtid="{D5CDD505-2E9C-101B-9397-08002B2CF9AE}" pid="29" name="NLLTemplateStatus">
    <vt:lpwstr/>
  </property>
  <property fmtid="{D5CDD505-2E9C-101B-9397-08002B2CF9AE}" pid="30" name="CareActionCodeSurgicalTaxHTField0">
    <vt:lpwstr/>
  </property>
  <property fmtid="{D5CDD505-2E9C-101B-9397-08002B2CF9AE}" pid="31" name="PharmaceuticalCodeTaxHTField0">
    <vt:lpwstr/>
  </property>
  <property fmtid="{D5CDD505-2E9C-101B-9397-08002B2CF9AE}" pid="32" name="Granska dokument(1)">
    <vt:lpwstr>, </vt:lpwstr>
  </property>
  <property fmtid="{D5CDD505-2E9C-101B-9397-08002B2CF9AE}" pid="33" name="NLLProjectLeader">
    <vt:lpwstr/>
  </property>
  <property fmtid="{D5CDD505-2E9C-101B-9397-08002B2CF9AE}" pid="34" name="NLLDecisionLevelManagedTaxHTField0">
    <vt:lpwstr/>
  </property>
  <property fmtid="{D5CDD505-2E9C-101B-9397-08002B2CF9AE}" pid="37" name="NLLDefaultTemplate">
    <vt:lpwstr/>
  </property>
  <property fmtid="{D5CDD505-2E9C-101B-9397-08002B2CF9AE}" pid="38" name="NLLProjectVisitor">
    <vt:lpwstr/>
  </property>
  <property fmtid="{D5CDD505-2E9C-101B-9397-08002B2CF9AE}" pid="39" name="NLLApprovedBy">
    <vt:lpwstr/>
  </property>
  <property fmtid="{D5CDD505-2E9C-101B-9397-08002B2CF9AE}" pid="40" name="NLLDecisionLevelManaged">
    <vt:lpwstr/>
  </property>
  <property fmtid="{D5CDD505-2E9C-101B-9397-08002B2CF9AE}" pid="41" name="CompulsoryAction">
    <vt:lpwstr/>
  </property>
  <property fmtid="{D5CDD505-2E9C-101B-9397-08002B2CF9AE}" pid="42" name="ICD10CodeTaxHTField0">
    <vt:lpwstr/>
  </property>
  <property fmtid="{D5CDD505-2E9C-101B-9397-08002B2CF9AE}" pid="43" name="Godkänn dokument">
    <vt:lpwstr>, </vt:lpwstr>
  </property>
  <property fmtid="{D5CDD505-2E9C-101B-9397-08002B2CF9AE}" pid="44" name="NLLProjectOwner">
    <vt:lpwstr/>
  </property>
  <property fmtid="{D5CDD505-2E9C-101B-9397-08002B2CF9AE}" pid="45" name="NPUCodeTaxHTField0">
    <vt:lpwstr/>
  </property>
  <property fmtid="{D5CDD505-2E9C-101B-9397-08002B2CF9AE}" pid="46" name="NLLTemplateFolderDescription">
    <vt:lpwstr/>
  </property>
  <property fmtid="{D5CDD505-2E9C-101B-9397-08002B2CF9AE}" pid="47" name="TLVCodeAction">
    <vt:lpwstr/>
  </property>
  <property fmtid="{D5CDD505-2E9C-101B-9397-08002B2CF9AE}" pid="48" name="RadiologicalCode">
    <vt:lpwstr/>
  </property>
  <property fmtid="{D5CDD505-2E9C-101B-9397-08002B2CF9AE}" pid="49" name="References">
    <vt:lpwstr/>
  </property>
  <property fmtid="{D5CDD505-2E9C-101B-9397-08002B2CF9AE}" pid="50" name="prdProcess">
    <vt:lpwstr>6182;#Att analysera|8373816e-cc5d-4bf1-9739-777a042d32b4</vt:lpwstr>
  </property>
  <property fmtid="{D5CDD505-2E9C-101B-9397-08002B2CF9AE}" pid="51" name="NLLProjectOrderStatus">
    <vt:lpwstr/>
  </property>
  <property fmtid="{D5CDD505-2E9C-101B-9397-08002B2CF9AE}" pid="53" name="NLLReferenceGroup">
    <vt:lpwstr/>
  </property>
  <property fmtid="{D5CDD505-2E9C-101B-9397-08002B2CF9AE}" pid="54" name="TLVCodeDiagnosis">
    <vt:lpwstr/>
  </property>
  <property fmtid="{D5CDD505-2E9C-101B-9397-08002B2CF9AE}" pid="55" name="PharmaceuticalCode">
    <vt:lpwstr/>
  </property>
  <property fmtid="{D5CDD505-2E9C-101B-9397-08002B2CF9AE}" pid="56" name="NLLInitiationDate">
    <vt:lpwstr/>
  </property>
  <property fmtid="{D5CDD505-2E9C-101B-9397-08002B2CF9AE}" pid="58" name="ReferencesTaxHTField0">
    <vt:lpwstr/>
  </property>
  <property fmtid="{D5CDD505-2E9C-101B-9397-08002B2CF9AE}" pid="59" name="NLLWindingUpDate">
    <vt:lpwstr/>
  </property>
  <property fmtid="{D5CDD505-2E9C-101B-9397-08002B2CF9AE}" pid="60" name="TLVCodeActionTaxHTField0">
    <vt:lpwstr/>
  </property>
  <property fmtid="{D5CDD505-2E9C-101B-9397-08002B2CF9AE}" pid="61" name="NLLProjectNr">
    <vt:lpwstr/>
  </property>
  <property fmtid="{D5CDD505-2E9C-101B-9397-08002B2CF9AE}" pid="62" name="Granska dokument">
    <vt:lpwstr>, </vt:lpwstr>
  </property>
  <property fmtid="{D5CDD505-2E9C-101B-9397-08002B2CF9AE}" pid="63" name="NLLProjectTypeTaxHTField0">
    <vt:lpwstr/>
  </property>
  <property fmtid="{D5CDD505-2E9C-101B-9397-08002B2CF9AE}" pid="64" name="NLLPTCProcessTeam">
    <vt:lpwstr/>
  </property>
  <property fmtid="{D5CDD505-2E9C-101B-9397-08002B2CF9AE}" pid="65" name="RadiologicalCodeTaxHTField0">
    <vt:lpwstr/>
  </property>
  <property fmtid="{D5CDD505-2E9C-101B-9397-08002B2CF9AE}" pid="66" name="NLLImplementationDate">
    <vt:lpwstr/>
  </property>
  <property fmtid="{D5CDD505-2E9C-101B-9397-08002B2CF9AE}" pid="67" name="PsychiatricCode">
    <vt:lpwstr/>
  </property>
  <property fmtid="{D5CDD505-2E9C-101B-9397-08002B2CF9AE}" pid="68" name="Publicera dokument">
    <vt:lpwstr>, </vt:lpwstr>
  </property>
  <property fmtid="{D5CDD505-2E9C-101B-9397-08002B2CF9AE}" pid="69" name="NLLProjectType">
    <vt:lpwstr/>
  </property>
  <property fmtid="{D5CDD505-2E9C-101B-9397-08002B2CF9AE}" pid="70" name="AnalysisName">
    <vt:lpwstr/>
  </property>
  <property fmtid="{D5CDD505-2E9C-101B-9397-08002B2CF9AE}" pid="71" name="NLLMtptCodeTaxHTField0">
    <vt:lpwstr/>
  </property>
  <property fmtid="{D5CDD505-2E9C-101B-9397-08002B2CF9AE}" pid="72" name="NLLLatestProjectTrackingDate">
    <vt:lpwstr/>
  </property>
  <property fmtid="{D5CDD505-2E9C-101B-9397-08002B2CF9AE}" pid="73" name="NLLDocumentType">
    <vt:lpwstr>1915;#Resultat|f5491f0f-71dc-467a-a43b-1e0ef4756d1f</vt:lpwstr>
  </property>
  <property fmtid="{D5CDD505-2E9C-101B-9397-08002B2CF9AE}" pid="74" name="NLLProjectTypeText">
    <vt:lpwstr/>
  </property>
  <property fmtid="{D5CDD505-2E9C-101B-9397-08002B2CF9AE}" pid="75" name="NLLEstablishingDate">
    <vt:lpwstr/>
  </property>
  <property fmtid="{D5CDD505-2E9C-101B-9397-08002B2CF9AE}" pid="76" name="NLLProjectMember">
    <vt:lpwstr/>
  </property>
  <property fmtid="{D5CDD505-2E9C-101B-9397-08002B2CF9AE}" pid="77" name="NLLProcessTeamLookup">
    <vt:lpwstr/>
  </property>
  <property fmtid="{D5CDD505-2E9C-101B-9397-08002B2CF9AE}" pid="78" name="CareActionCodeNonSurgicalTaxHTField0">
    <vt:lpwstr/>
  </property>
  <property fmtid="{D5CDD505-2E9C-101B-9397-08002B2CF9AE}" pid="79" name="CompulsoryActionTaxHTField0">
    <vt:lpwstr/>
  </property>
  <property fmtid="{D5CDD505-2E9C-101B-9397-08002B2CF9AE}" pid="80" name="NLLMeetingType">
    <vt:lpwstr/>
  </property>
  <property fmtid="{D5CDD505-2E9C-101B-9397-08002B2CF9AE}" pid="81" name="NLLProjectName">
    <vt:lpwstr/>
  </property>
  <property fmtid="{D5CDD505-2E9C-101B-9397-08002B2CF9AE}" pid="82" name="_dlc_policyId">
    <vt:lpwstr>0x010100D7963E0E5B7A40E5AEA07389401D709F0045878216D3F54EE2826859E7F8F5B4BC|1214505165</vt:lpwstr>
  </property>
  <property fmtid="{D5CDD505-2E9C-101B-9397-08002B2CF9AE}" pid="85" name="ItemRetentionFormula">
    <vt:lpwstr>&lt;formula id="Microsoft.Office.RecordsManagement.PolicyFeatures.Expiration.Formula.BuiltIn"&gt;&lt;number&gt;1&lt;/number&gt;&lt;property&gt;NLLThinningTime&lt;/property&gt;&lt;propertyid&gt;2793489f-7251-475b-a975-480031914936&lt;/propertyid&gt;&lt;period&gt;months&lt;/period&gt;&lt;/formula&gt;</vt:lpwstr>
  </property>
  <property fmtid="{D5CDD505-2E9C-101B-9397-08002B2CF9AE}" pid="87" name="_dlc_DocIdItemGuid">
    <vt:lpwstr>1c25d246-89ee-4b4d-af39-e4bbe9d1a178</vt:lpwstr>
  </property>
  <property fmtid="{D5CDD505-2E9C-101B-9397-08002B2CF9AE}" pid="89" name="TaxCatchAll">
    <vt:lpwstr>9604;#analysresultat;#6336;#2018;#6182;#Att analysera|8373816e-cc5d-4bf1-9739-777a042d32b4;#1915;#Resultat|f5491f0f-71dc-467a-a43b-1e0ef4756d1f;#4900;#analys;#4483;#Samverkan Landstingsdirektörens stab|b27c766b-e7b1-4568-8d22-4a9fd7f9aa95;#1687;#Region Norrbotten|2ac66d7d-7456-4491-b0c4-3e1d538f92db;#6870;#Analysplan</vt:lpwstr>
  </property>
  <property fmtid="{D5CDD505-2E9C-101B-9397-08002B2CF9AE}" pid="91" name="_dlc_ItemStageId">
    <vt:lpwstr/>
  </property>
  <property fmtid="{D5CDD505-2E9C-101B-9397-08002B2CF9AE}" pid="92" name="Order">
    <vt:r8>2731700</vt:r8>
  </property>
  <property fmtid="{D5CDD505-2E9C-101B-9397-08002B2CF9AE}" pid="93" name="xd_ProgID">
    <vt:lpwstr/>
  </property>
  <property fmtid="{D5CDD505-2E9C-101B-9397-08002B2CF9AE}" pid="94" name="_SourceUrl">
    <vt:lpwstr/>
  </property>
  <property fmtid="{D5CDD505-2E9C-101B-9397-08002B2CF9AE}" pid="95" name="_SharedFileIndex">
    <vt:lpwstr/>
  </property>
  <property fmtid="{D5CDD505-2E9C-101B-9397-08002B2CF9AE}" pid="96" name="TemplateUrl">
    <vt:lpwstr/>
  </property>
  <property fmtid="{D5CDD505-2E9C-101B-9397-08002B2CF9AE}" pid="98" name="NLLDecisionLevelGoverning">
    <vt:lpwstr/>
  </property>
  <property fmtid="{D5CDD505-2E9C-101B-9397-08002B2CF9AE}" pid="99" name="NLLFactOwner">
    <vt:lpwstr/>
  </property>
  <property fmtid="{D5CDD505-2E9C-101B-9397-08002B2CF9AE}" pid="100" name="NLLFactOwnerText">
    <vt:lpwstr/>
  </property>
  <property fmtid="{D5CDD505-2E9C-101B-9397-08002B2CF9AE}" pid="101" name="xd_Signature">
    <vt:bool>false</vt:bool>
  </property>
  <property fmtid="{D5CDD505-2E9C-101B-9397-08002B2CF9AE}" pid="102" name="NLLDecisionLevel">
    <vt:lpwstr/>
  </property>
  <property fmtid="{D5CDD505-2E9C-101B-9397-08002B2CF9AE}" pid="103" name="NLLPTCProcessLeader">
    <vt:lpwstr/>
  </property>
  <property fmtid="{D5CDD505-2E9C-101B-9397-08002B2CF9AE}" pid="105" name="NLLPTCVISEditor">
    <vt:lpwstr/>
  </property>
</Properties>
</file>